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12"/>
  </p:notesMasterIdLst>
  <p:handoutMasterIdLst>
    <p:handoutMasterId r:id="rId13"/>
  </p:handoutMasterIdLst>
  <p:sldIdLst>
    <p:sldId id="433" r:id="rId2"/>
    <p:sldId id="418" r:id="rId3"/>
    <p:sldId id="434" r:id="rId4"/>
    <p:sldId id="435" r:id="rId5"/>
    <p:sldId id="437" r:id="rId6"/>
    <p:sldId id="421" r:id="rId7"/>
    <p:sldId id="428" r:id="rId8"/>
    <p:sldId id="438" r:id="rId9"/>
    <p:sldId id="439" r:id="rId10"/>
    <p:sldId id="440" r:id="rId11"/>
  </p:sldIdLst>
  <p:sldSz cx="9144000" cy="6858000" type="screen4x3"/>
  <p:notesSz cx="7315200" cy="96012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1E7F1"/>
    <a:srgbClr val="1665A0"/>
    <a:srgbClr val="0A0A0A"/>
    <a:srgbClr val="F9FDD5"/>
    <a:srgbClr val="5771A0"/>
    <a:srgbClr val="ADC9DE"/>
    <a:srgbClr val="8BCBF7"/>
    <a:srgbClr val="86C1EA"/>
    <a:srgbClr val="000000"/>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2" autoAdjust="0"/>
    <p:restoredTop sz="99381" autoAdjust="0"/>
  </p:normalViewPr>
  <p:slideViewPr>
    <p:cSldViewPr>
      <p:cViewPr varScale="1">
        <p:scale>
          <a:sx n="116" d="100"/>
          <a:sy n="116" d="100"/>
        </p:scale>
        <p:origin x="-1044" y="-108"/>
      </p:cViewPr>
      <p:guideLst>
        <p:guide orient="horz" pos="2160"/>
        <p:guide pos="768"/>
        <p:guide pos="5424"/>
        <p:guide pos="2880"/>
      </p:guideLst>
    </p:cSldViewPr>
  </p:slideViewPr>
  <p:notesTextViewPr>
    <p:cViewPr>
      <p:scale>
        <a:sx n="100" d="100"/>
        <a:sy n="100" d="100"/>
      </p:scale>
      <p:origin x="0" y="0"/>
    </p:cViewPr>
  </p:notesTextViewPr>
  <p:sorterViewPr>
    <p:cViewPr>
      <p:scale>
        <a:sx n="60" d="100"/>
        <a:sy n="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Tam\Desktop\WCCUSD%20Presentation%20Charts%20updated%20for%202014-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Tam\Desktop\WCCUSD%20Presentation%20Charts%20updated%20for%202014-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157200627472739"/>
          <c:y val="3.8814493670903692E-2"/>
          <c:w val="0.86200785405122149"/>
          <c:h val="0.60195275590551178"/>
        </c:manualLayout>
      </c:layout>
      <c:barChart>
        <c:barDir val="col"/>
        <c:grouping val="stacked"/>
        <c:ser>
          <c:idx val="4"/>
          <c:order val="1"/>
          <c:tx>
            <c:strRef>
              <c:f>Sheet1!$AV$5</c:f>
              <c:strCache>
                <c:ptCount val="1"/>
                <c:pt idx="0">
                  <c:v>Election of 2010 Existing Debt Service</c:v>
                </c:pt>
              </c:strCache>
            </c:strRef>
          </c:tx>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Sheet1!$AV$6:$AV$46</c:f>
              <c:numCache>
                <c:formatCode>_("$"* #,##0_);_("$"* \(#,##0\);_("$"* "-"??_);_(@_)</c:formatCode>
                <c:ptCount val="41"/>
                <c:pt idx="0">
                  <c:v>9796420.459999999</c:v>
                </c:pt>
                <c:pt idx="1">
                  <c:v>10291420.459999999</c:v>
                </c:pt>
                <c:pt idx="2">
                  <c:v>6774920.46</c:v>
                </c:pt>
                <c:pt idx="3">
                  <c:v>6886420.46</c:v>
                </c:pt>
                <c:pt idx="4">
                  <c:v>6274420.46</c:v>
                </c:pt>
                <c:pt idx="5">
                  <c:v>6384420.46</c:v>
                </c:pt>
                <c:pt idx="6">
                  <c:v>6623295.46</c:v>
                </c:pt>
                <c:pt idx="7">
                  <c:v>6721045.46</c:v>
                </c:pt>
                <c:pt idx="8">
                  <c:v>6820920.46</c:v>
                </c:pt>
                <c:pt idx="9">
                  <c:v>6922670.46</c:v>
                </c:pt>
                <c:pt idx="10">
                  <c:v>7028795.46</c:v>
                </c:pt>
                <c:pt idx="11">
                  <c:v>7133651.71</c:v>
                </c:pt>
                <c:pt idx="12">
                  <c:v>7668701.71</c:v>
                </c:pt>
                <c:pt idx="13">
                  <c:v>7814914.21</c:v>
                </c:pt>
                <c:pt idx="14">
                  <c:v>7965839.21</c:v>
                </c:pt>
                <c:pt idx="15">
                  <c:v>8123495.46</c:v>
                </c:pt>
                <c:pt idx="16">
                  <c:v>8094550.8599999994</c:v>
                </c:pt>
                <c:pt idx="17">
                  <c:v>8735306.2599999905</c:v>
                </c:pt>
                <c:pt idx="18">
                  <c:v>8899137.5099999905</c:v>
                </c:pt>
                <c:pt idx="19">
                  <c:v>9071778.1299999896</c:v>
                </c:pt>
                <c:pt idx="20">
                  <c:v>9238731.25</c:v>
                </c:pt>
                <c:pt idx="21">
                  <c:v>9418156.25</c:v>
                </c:pt>
                <c:pt idx="22">
                  <c:v>9598387.5</c:v>
                </c:pt>
                <c:pt idx="23">
                  <c:v>9778250</c:v>
                </c:pt>
                <c:pt idx="24">
                  <c:v>9964418.75</c:v>
                </c:pt>
                <c:pt idx="25">
                  <c:v>10155050</c:v>
                </c:pt>
                <c:pt idx="26">
                  <c:v>10190993.75</c:v>
                </c:pt>
                <c:pt idx="27">
                  <c:v>10381243.75</c:v>
                </c:pt>
                <c:pt idx="28">
                  <c:v>4520125</c:v>
                </c:pt>
                <c:pt idx="29">
                  <c:v>4607375</c:v>
                </c:pt>
                <c:pt idx="30">
                  <c:v>5213859.38</c:v>
                </c:pt>
                <c:pt idx="31">
                  <c:v>5307609.38</c:v>
                </c:pt>
              </c:numCache>
            </c:numRef>
          </c:val>
        </c:ser>
        <c:ser>
          <c:idx val="5"/>
          <c:order val="2"/>
          <c:tx>
            <c:strRef>
              <c:f>Sheet1!$AW$5</c:f>
              <c:strCache>
                <c:ptCount val="1"/>
                <c:pt idx="0">
                  <c:v>Election of 2010 Series C Debt Service</c:v>
                </c:pt>
              </c:strCache>
            </c:strRef>
          </c:tx>
          <c:spPr>
            <a:solidFill>
              <a:srgbClr val="00B050"/>
            </a:solidFill>
          </c:spPr>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Sheet1!$AW$6:$AW$46</c:f>
              <c:numCache>
                <c:formatCode>_("$"* #,##0_);_("$"* \(#,##0\);_("$"* "-"??_);_(@_)</c:formatCode>
                <c:ptCount val="41"/>
                <c:pt idx="1">
                  <c:v>2377083.3299999987</c:v>
                </c:pt>
                <c:pt idx="2">
                  <c:v>4572500</c:v>
                </c:pt>
                <c:pt idx="3">
                  <c:v>2520000</c:v>
                </c:pt>
                <c:pt idx="4">
                  <c:v>2520000</c:v>
                </c:pt>
                <c:pt idx="5">
                  <c:v>2520000</c:v>
                </c:pt>
                <c:pt idx="6">
                  <c:v>2520000</c:v>
                </c:pt>
                <c:pt idx="7">
                  <c:v>2520000</c:v>
                </c:pt>
                <c:pt idx="8">
                  <c:v>2520000</c:v>
                </c:pt>
                <c:pt idx="9">
                  <c:v>2520000</c:v>
                </c:pt>
                <c:pt idx="10">
                  <c:v>2520000</c:v>
                </c:pt>
                <c:pt idx="11">
                  <c:v>2520000</c:v>
                </c:pt>
                <c:pt idx="12">
                  <c:v>2520000</c:v>
                </c:pt>
                <c:pt idx="13">
                  <c:v>3269787.5</c:v>
                </c:pt>
                <c:pt idx="14">
                  <c:v>3273181.25</c:v>
                </c:pt>
                <c:pt idx="15">
                  <c:v>3274212.5</c:v>
                </c:pt>
                <c:pt idx="16">
                  <c:v>3272881.25</c:v>
                </c:pt>
                <c:pt idx="17">
                  <c:v>3274056.25</c:v>
                </c:pt>
                <c:pt idx="18">
                  <c:v>3272606.25</c:v>
                </c:pt>
                <c:pt idx="19">
                  <c:v>3273400</c:v>
                </c:pt>
                <c:pt idx="20">
                  <c:v>3271306.25</c:v>
                </c:pt>
                <c:pt idx="21">
                  <c:v>3271193.75</c:v>
                </c:pt>
                <c:pt idx="22">
                  <c:v>3272800</c:v>
                </c:pt>
                <c:pt idx="23">
                  <c:v>3270993.75</c:v>
                </c:pt>
                <c:pt idx="24">
                  <c:v>3270643.75</c:v>
                </c:pt>
                <c:pt idx="25">
                  <c:v>3271487.5</c:v>
                </c:pt>
                <c:pt idx="26">
                  <c:v>3273262.5</c:v>
                </c:pt>
                <c:pt idx="27">
                  <c:v>3270837.5</c:v>
                </c:pt>
                <c:pt idx="28">
                  <c:v>3273950</c:v>
                </c:pt>
                <c:pt idx="29">
                  <c:v>3272337.5</c:v>
                </c:pt>
                <c:pt idx="30">
                  <c:v>3270868.75</c:v>
                </c:pt>
                <c:pt idx="31">
                  <c:v>3269281.25</c:v>
                </c:pt>
                <c:pt idx="32">
                  <c:v>3272181.25</c:v>
                </c:pt>
                <c:pt idx="33">
                  <c:v>3269306.25</c:v>
                </c:pt>
                <c:pt idx="34">
                  <c:v>3270393.75</c:v>
                </c:pt>
                <c:pt idx="35">
                  <c:v>3270050</c:v>
                </c:pt>
                <c:pt idx="36">
                  <c:v>3272881.25</c:v>
                </c:pt>
                <c:pt idx="37">
                  <c:v>3273493.75</c:v>
                </c:pt>
                <c:pt idx="38">
                  <c:v>3271625</c:v>
                </c:pt>
                <c:pt idx="39">
                  <c:v>3271881.25</c:v>
                </c:pt>
                <c:pt idx="40">
                  <c:v>3273737.5</c:v>
                </c:pt>
              </c:numCache>
            </c:numRef>
          </c:val>
        </c:ser>
        <c:overlap val="100"/>
        <c:axId val="95736960"/>
        <c:axId val="95738496"/>
      </c:barChart>
      <c:lineChart>
        <c:grouping val="standard"/>
        <c:ser>
          <c:idx val="2"/>
          <c:order val="0"/>
          <c:tx>
            <c:strRef>
              <c:f>Sheet1!$AT$5</c:f>
              <c:strCache>
                <c:ptCount val="1"/>
                <c:pt idx="0">
                  <c:v>Revenue assuming 4.0% AV Growth, $48 tax rate, Funds on Hand</c:v>
                </c:pt>
              </c:strCache>
            </c:strRef>
          </c:tx>
          <c:marker>
            <c:symbol val="none"/>
          </c:marker>
          <c:cat>
            <c:numRef>
              <c:f>Sheet1!$AQ$6:$AQ$46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Sheet1!$AT$6:$AT$46</c:f>
              <c:numCache>
                <c:formatCode>_("$"* #,##0_);_("$"* \(#,##0\);_("$"* "-"??_);_(@_)</c:formatCode>
                <c:ptCount val="41"/>
                <c:pt idx="0">
                  <c:v>11813582.520959999</c:v>
                </c:pt>
                <c:pt idx="1">
                  <c:v>12668503.78999999</c:v>
                </c:pt>
                <c:pt idx="2">
                  <c:v>12777570.854670346</c:v>
                </c:pt>
                <c:pt idx="3">
                  <c:v>13288673.688857161</c:v>
                </c:pt>
                <c:pt idx="4">
                  <c:v>13820220.636411428</c:v>
                </c:pt>
                <c:pt idx="5">
                  <c:v>14373029.461867895</c:v>
                </c:pt>
                <c:pt idx="6">
                  <c:v>14947950.640342603</c:v>
                </c:pt>
                <c:pt idx="7">
                  <c:v>15545868.665956318</c:v>
                </c:pt>
                <c:pt idx="8">
                  <c:v>16167703.412594557</c:v>
                </c:pt>
                <c:pt idx="9">
                  <c:v>16814411.549098346</c:v>
                </c:pt>
                <c:pt idx="10">
                  <c:v>17486988.011062287</c:v>
                </c:pt>
                <c:pt idx="11">
                  <c:v>18186467.53150478</c:v>
                </c:pt>
                <c:pt idx="12">
                  <c:v>18913926.232764985</c:v>
                </c:pt>
                <c:pt idx="13">
                  <c:v>19670483.282075543</c:v>
                </c:pt>
                <c:pt idx="14">
                  <c:v>20457302.613358594</c:v>
                </c:pt>
                <c:pt idx="15">
                  <c:v>21275594.717892941</c:v>
                </c:pt>
                <c:pt idx="16">
                  <c:v>22126618.506608646</c:v>
                </c:pt>
                <c:pt idx="17">
                  <c:v>23011683.246872984</c:v>
                </c:pt>
                <c:pt idx="18">
                  <c:v>23932150.576747924</c:v>
                </c:pt>
                <c:pt idx="19">
                  <c:v>24889436.599817842</c:v>
                </c:pt>
                <c:pt idx="20">
                  <c:v>25885014.063810524</c:v>
                </c:pt>
                <c:pt idx="21">
                  <c:v>26920414.626362998</c:v>
                </c:pt>
                <c:pt idx="22">
                  <c:v>27997231.211417474</c:v>
                </c:pt>
                <c:pt idx="23">
                  <c:v>29117120.459874202</c:v>
                </c:pt>
                <c:pt idx="24">
                  <c:v>30281805.278269175</c:v>
                </c:pt>
                <c:pt idx="25">
                  <c:v>31493077.48939994</c:v>
                </c:pt>
                <c:pt idx="26">
                  <c:v>32752800.588975936</c:v>
                </c:pt>
                <c:pt idx="27">
                  <c:v>34062912.612534977</c:v>
                </c:pt>
                <c:pt idx="28">
                  <c:v>35425429.11703638</c:v>
                </c:pt>
                <c:pt idx="29">
                  <c:v>36842446.281717829</c:v>
                </c:pt>
                <c:pt idx="30">
                  <c:v>38316144.132986508</c:v>
                </c:pt>
                <c:pt idx="31">
                  <c:v>39848789.898306005</c:v>
                </c:pt>
              </c:numCache>
            </c:numRef>
          </c:val>
        </c:ser>
        <c:marker val="1"/>
        <c:axId val="95736960"/>
        <c:axId val="95738496"/>
      </c:lineChart>
      <c:catAx>
        <c:axId val="95736960"/>
        <c:scaling>
          <c:orientation val="minMax"/>
        </c:scaling>
        <c:axPos val="b"/>
        <c:numFmt formatCode="General" sourceLinked="1"/>
        <c:tickLblPos val="nextTo"/>
        <c:txPr>
          <a:bodyPr/>
          <a:lstStyle/>
          <a:p>
            <a:pPr>
              <a:defRPr sz="900"/>
            </a:pPr>
            <a:endParaRPr lang="en-US"/>
          </a:p>
        </c:txPr>
        <c:crossAx val="95738496"/>
        <c:crosses val="autoZero"/>
        <c:auto val="1"/>
        <c:lblAlgn val="ctr"/>
        <c:lblOffset val="100"/>
      </c:catAx>
      <c:valAx>
        <c:axId val="95738496"/>
        <c:scaling>
          <c:orientation val="minMax"/>
          <c:max val="40000000"/>
        </c:scaling>
        <c:axPos val="l"/>
        <c:majorGridlines/>
        <c:numFmt formatCode="_(&quot;$&quot;* #,##0_);_(&quot;$&quot;* \(#,##0\);_(&quot;$&quot;* &quot;-&quot;??_);_(@_)" sourceLinked="1"/>
        <c:tickLblPos val="nextTo"/>
        <c:crossAx val="95736960"/>
        <c:crosses val="autoZero"/>
        <c:crossBetween val="between"/>
      </c:valAx>
      <c:spPr>
        <a:solidFill>
          <a:srgbClr val="E1E7F1"/>
        </a:solidFill>
        <a:ln>
          <a:solidFill>
            <a:schemeClr val="tx1">
              <a:lumMod val="50000"/>
              <a:lumOff val="50000"/>
            </a:schemeClr>
          </a:solidFill>
        </a:ln>
      </c:spPr>
    </c:plotArea>
    <c:legend>
      <c:legendPos val="b"/>
      <c:layout>
        <c:manualLayout>
          <c:xMode val="edge"/>
          <c:yMode val="edge"/>
          <c:x val="5.7054495163902964E-2"/>
          <c:y val="0.86788624380447654"/>
          <c:w val="0.88583468088532702"/>
          <c:h val="0.11026114251878569"/>
        </c:manualLayout>
      </c:layout>
      <c:txPr>
        <a:bodyPr/>
        <a:lstStyle/>
        <a:p>
          <a:pPr>
            <a:defRPr sz="800"/>
          </a:pPr>
          <a:endParaRPr lang="en-US"/>
        </a:p>
      </c:txPr>
    </c:legend>
    <c:plotVisOnly val="1"/>
    <c:dispBlanksAs val="gap"/>
  </c:chart>
  <c:txPr>
    <a:bodyPr/>
    <a:lstStyle/>
    <a:p>
      <a:pPr>
        <a:defRPr>
          <a:latin typeface="Arial" pitchFamily="34" charset="0"/>
          <a:cs typeface="Arial" pitchFamily="34"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824780071256401"/>
          <c:y val="9.5321209276111513E-2"/>
          <c:w val="0.87289975078382542"/>
          <c:h val="0.5202680914885639"/>
        </c:manualLayout>
      </c:layout>
      <c:barChart>
        <c:barDir val="col"/>
        <c:grouping val="stacked"/>
        <c:ser>
          <c:idx val="4"/>
          <c:order val="1"/>
          <c:tx>
            <c:strRef>
              <c:f>Sheet1!$BC$5</c:f>
              <c:strCache>
                <c:ptCount val="1"/>
                <c:pt idx="0">
                  <c:v>Election of 2012 Existing Debt Service</c:v>
                </c:pt>
              </c:strCache>
            </c:strRef>
          </c:tx>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Sheet1!$BC$6:$BC$46</c:f>
              <c:numCache>
                <c:formatCode>_("$"* #,##0_);_("$"* \(#,##0\);_("$"* "-"??_);_(@_)</c:formatCode>
                <c:ptCount val="41"/>
                <c:pt idx="0">
                  <c:v>11013692.809999999</c:v>
                </c:pt>
                <c:pt idx="1">
                  <c:v>10074918.76</c:v>
                </c:pt>
                <c:pt idx="2">
                  <c:v>3699918.7600000002</c:v>
                </c:pt>
                <c:pt idx="3">
                  <c:v>3699918.7600000002</c:v>
                </c:pt>
                <c:pt idx="4">
                  <c:v>3699918.7600000002</c:v>
                </c:pt>
                <c:pt idx="5">
                  <c:v>3699918.7600000002</c:v>
                </c:pt>
                <c:pt idx="6">
                  <c:v>3699918.7600000002</c:v>
                </c:pt>
                <c:pt idx="7">
                  <c:v>4216668.76</c:v>
                </c:pt>
                <c:pt idx="8">
                  <c:v>4297418.76</c:v>
                </c:pt>
                <c:pt idx="9">
                  <c:v>4382418.76</c:v>
                </c:pt>
                <c:pt idx="10">
                  <c:v>4466293.76</c:v>
                </c:pt>
                <c:pt idx="11">
                  <c:v>4548793.76</c:v>
                </c:pt>
                <c:pt idx="12">
                  <c:v>4639418.76</c:v>
                </c:pt>
                <c:pt idx="13">
                  <c:v>4727668.76</c:v>
                </c:pt>
                <c:pt idx="14">
                  <c:v>4818168.76</c:v>
                </c:pt>
                <c:pt idx="15">
                  <c:v>4908368.76</c:v>
                </c:pt>
                <c:pt idx="16">
                  <c:v>5007281.26</c:v>
                </c:pt>
                <c:pt idx="17">
                  <c:v>5101087.51</c:v>
                </c:pt>
                <c:pt idx="18">
                  <c:v>5199262.51</c:v>
                </c:pt>
                <c:pt idx="19">
                  <c:v>5296150.01</c:v>
                </c:pt>
                <c:pt idx="20">
                  <c:v>5397593.7600000007</c:v>
                </c:pt>
                <c:pt idx="21">
                  <c:v>5497356.2600000007</c:v>
                </c:pt>
                <c:pt idx="22">
                  <c:v>5602543.7600000007</c:v>
                </c:pt>
                <c:pt idx="23">
                  <c:v>5707193.7600000007</c:v>
                </c:pt>
                <c:pt idx="24">
                  <c:v>5815343.7600000007</c:v>
                </c:pt>
                <c:pt idx="25">
                  <c:v>5925893.7600000007</c:v>
                </c:pt>
                <c:pt idx="26">
                  <c:v>6049006.2600000007</c:v>
                </c:pt>
                <c:pt idx="27">
                  <c:v>6160131.2600000007</c:v>
                </c:pt>
                <c:pt idx="28">
                  <c:v>6278381.2600000007</c:v>
                </c:pt>
                <c:pt idx="29">
                  <c:v>6394125.0100000007</c:v>
                </c:pt>
                <c:pt idx="30">
                  <c:v>6510978.1299999999</c:v>
                </c:pt>
                <c:pt idx="31">
                  <c:v>6635793.75</c:v>
                </c:pt>
              </c:numCache>
            </c:numRef>
          </c:val>
        </c:ser>
        <c:ser>
          <c:idx val="5"/>
          <c:order val="2"/>
          <c:tx>
            <c:strRef>
              <c:f>Sheet1!$BD$5</c:f>
              <c:strCache>
                <c:ptCount val="1"/>
                <c:pt idx="0">
                  <c:v>Election of 2012 Series B Debt Service</c:v>
                </c:pt>
              </c:strCache>
            </c:strRef>
          </c:tx>
          <c:spPr>
            <a:solidFill>
              <a:srgbClr val="FFC000"/>
            </a:solidFill>
          </c:spPr>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Sheet1!$BD$6:$BD$46</c:f>
              <c:numCache>
                <c:formatCode>_("$"* #,##0_);_("$"* \(#,##0\);_("$"* "-"??_);_(@_)</c:formatCode>
                <c:ptCount val="41"/>
                <c:pt idx="1">
                  <c:v>3866722.22</c:v>
                </c:pt>
                <c:pt idx="2">
                  <c:v>6726250</c:v>
                </c:pt>
                <c:pt idx="3">
                  <c:v>6638750</c:v>
                </c:pt>
                <c:pt idx="4">
                  <c:v>6551250</c:v>
                </c:pt>
                <c:pt idx="5">
                  <c:v>6463750</c:v>
                </c:pt>
                <c:pt idx="6">
                  <c:v>4902500</c:v>
                </c:pt>
                <c:pt idx="7">
                  <c:v>3885000</c:v>
                </c:pt>
                <c:pt idx="8">
                  <c:v>3885000</c:v>
                </c:pt>
                <c:pt idx="9">
                  <c:v>3885000</c:v>
                </c:pt>
                <c:pt idx="10">
                  <c:v>3885000</c:v>
                </c:pt>
                <c:pt idx="11">
                  <c:v>3885000</c:v>
                </c:pt>
                <c:pt idx="12">
                  <c:v>3885000</c:v>
                </c:pt>
                <c:pt idx="13">
                  <c:v>3885000</c:v>
                </c:pt>
                <c:pt idx="14">
                  <c:v>3885000</c:v>
                </c:pt>
                <c:pt idx="15">
                  <c:v>3885000</c:v>
                </c:pt>
                <c:pt idx="16">
                  <c:v>3885000</c:v>
                </c:pt>
                <c:pt idx="17">
                  <c:v>3885000</c:v>
                </c:pt>
                <c:pt idx="18">
                  <c:v>5540375</c:v>
                </c:pt>
                <c:pt idx="19">
                  <c:v>5538762.5</c:v>
                </c:pt>
                <c:pt idx="20">
                  <c:v>5542162.5</c:v>
                </c:pt>
                <c:pt idx="21">
                  <c:v>5540312.5</c:v>
                </c:pt>
                <c:pt idx="22">
                  <c:v>5542950</c:v>
                </c:pt>
                <c:pt idx="23">
                  <c:v>5539812.5</c:v>
                </c:pt>
                <c:pt idx="24">
                  <c:v>5540637.5</c:v>
                </c:pt>
                <c:pt idx="25">
                  <c:v>5540031.25</c:v>
                </c:pt>
                <c:pt idx="26">
                  <c:v>5542600</c:v>
                </c:pt>
                <c:pt idx="27">
                  <c:v>5542950</c:v>
                </c:pt>
                <c:pt idx="28">
                  <c:v>5540818.75</c:v>
                </c:pt>
                <c:pt idx="29">
                  <c:v>5540812.5</c:v>
                </c:pt>
                <c:pt idx="30">
                  <c:v>5542406.25</c:v>
                </c:pt>
                <c:pt idx="31">
                  <c:v>5540206.25</c:v>
                </c:pt>
                <c:pt idx="32">
                  <c:v>5538818.75</c:v>
                </c:pt>
                <c:pt idx="33">
                  <c:v>5542587.5</c:v>
                </c:pt>
                <c:pt idx="34">
                  <c:v>5540987.5</c:v>
                </c:pt>
                <c:pt idx="35">
                  <c:v>5543493.75</c:v>
                </c:pt>
                <c:pt idx="36">
                  <c:v>5539581.25</c:v>
                </c:pt>
                <c:pt idx="37">
                  <c:v>5538725</c:v>
                </c:pt>
                <c:pt idx="38">
                  <c:v>5540137.5</c:v>
                </c:pt>
                <c:pt idx="39">
                  <c:v>5543031.25</c:v>
                </c:pt>
                <c:pt idx="40">
                  <c:v>5541750</c:v>
                </c:pt>
              </c:numCache>
            </c:numRef>
          </c:val>
        </c:ser>
        <c:overlap val="100"/>
        <c:axId val="95803264"/>
        <c:axId val="95804800"/>
      </c:barChart>
      <c:lineChart>
        <c:grouping val="standard"/>
        <c:ser>
          <c:idx val="2"/>
          <c:order val="0"/>
          <c:tx>
            <c:strRef>
              <c:f>Sheet1!$BA$5</c:f>
              <c:strCache>
                <c:ptCount val="1"/>
                <c:pt idx="0">
                  <c:v>Revenue assuming 4.0% AV Growth, $48 tax rate, Funds on Hand</c:v>
                </c:pt>
              </c:strCache>
            </c:strRef>
          </c:tx>
          <c:marker>
            <c:symbol val="none"/>
          </c:marker>
          <c:cat>
            <c:numRef>
              <c:f>Sheet1!$AX$6:$AX$46</c:f>
              <c:numCache>
                <c:formatCode>General</c:formatCode>
                <c:ptCount val="4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numCache>
            </c:numRef>
          </c:cat>
          <c:val>
            <c:numRef>
              <c:f>Sheet1!$BA$6:$BA$46</c:f>
              <c:numCache>
                <c:formatCode>_("$"* #,##0_);_("$"* \(#,##0\);_("$"* "-"??_);_(@_)</c:formatCode>
                <c:ptCount val="41"/>
                <c:pt idx="0">
                  <c:v>11813582.520959999</c:v>
                </c:pt>
                <c:pt idx="1">
                  <c:v>13941640.98</c:v>
                </c:pt>
                <c:pt idx="2">
                  <c:v>12777570.85467035</c:v>
                </c:pt>
                <c:pt idx="3">
                  <c:v>13288673.688857162</c:v>
                </c:pt>
                <c:pt idx="4">
                  <c:v>13820220.636411427</c:v>
                </c:pt>
                <c:pt idx="5">
                  <c:v>14373029.461867895</c:v>
                </c:pt>
                <c:pt idx="6">
                  <c:v>14947950.640342603</c:v>
                </c:pt>
                <c:pt idx="7">
                  <c:v>15545868.665956318</c:v>
                </c:pt>
                <c:pt idx="8">
                  <c:v>16167703.412594553</c:v>
                </c:pt>
                <c:pt idx="9">
                  <c:v>16814411.549098346</c:v>
                </c:pt>
                <c:pt idx="10">
                  <c:v>17486988.011062287</c:v>
                </c:pt>
                <c:pt idx="11">
                  <c:v>18186467.53150478</c:v>
                </c:pt>
                <c:pt idx="12">
                  <c:v>18913926.232764985</c:v>
                </c:pt>
                <c:pt idx="13">
                  <c:v>19670483.282075532</c:v>
                </c:pt>
                <c:pt idx="14">
                  <c:v>20457302.613358594</c:v>
                </c:pt>
                <c:pt idx="15">
                  <c:v>21275594.717892941</c:v>
                </c:pt>
                <c:pt idx="16">
                  <c:v>22126618.506608646</c:v>
                </c:pt>
                <c:pt idx="17">
                  <c:v>23011683.246872976</c:v>
                </c:pt>
                <c:pt idx="18">
                  <c:v>23932150.576747924</c:v>
                </c:pt>
                <c:pt idx="19">
                  <c:v>24889436.599817842</c:v>
                </c:pt>
                <c:pt idx="20">
                  <c:v>25885014.063810512</c:v>
                </c:pt>
                <c:pt idx="21">
                  <c:v>26920414.626363005</c:v>
                </c:pt>
                <c:pt idx="22">
                  <c:v>27997231.211417466</c:v>
                </c:pt>
                <c:pt idx="23">
                  <c:v>29117120.459874202</c:v>
                </c:pt>
                <c:pt idx="24">
                  <c:v>30281805.278269175</c:v>
                </c:pt>
                <c:pt idx="25">
                  <c:v>31493077.48939994</c:v>
                </c:pt>
                <c:pt idx="26">
                  <c:v>32752800.588975936</c:v>
                </c:pt>
                <c:pt idx="27">
                  <c:v>34062912.612534977</c:v>
                </c:pt>
                <c:pt idx="28">
                  <c:v>35425429.11703638</c:v>
                </c:pt>
                <c:pt idx="29">
                  <c:v>36842446.281717829</c:v>
                </c:pt>
                <c:pt idx="30">
                  <c:v>38316144.132986493</c:v>
                </c:pt>
                <c:pt idx="31">
                  <c:v>39848789.898306005</c:v>
                </c:pt>
              </c:numCache>
            </c:numRef>
          </c:val>
        </c:ser>
        <c:marker val="1"/>
        <c:axId val="95803264"/>
        <c:axId val="95804800"/>
      </c:lineChart>
      <c:catAx>
        <c:axId val="95803264"/>
        <c:scaling>
          <c:orientation val="minMax"/>
        </c:scaling>
        <c:axPos val="b"/>
        <c:numFmt formatCode="General" sourceLinked="1"/>
        <c:tickLblPos val="nextTo"/>
        <c:txPr>
          <a:bodyPr/>
          <a:lstStyle/>
          <a:p>
            <a:pPr>
              <a:defRPr sz="900"/>
            </a:pPr>
            <a:endParaRPr lang="en-US"/>
          </a:p>
        </c:txPr>
        <c:crossAx val="95804800"/>
        <c:crosses val="autoZero"/>
        <c:auto val="1"/>
        <c:lblAlgn val="ctr"/>
        <c:lblOffset val="100"/>
      </c:catAx>
      <c:valAx>
        <c:axId val="95804800"/>
        <c:scaling>
          <c:orientation val="minMax"/>
          <c:max val="40000000"/>
        </c:scaling>
        <c:axPos val="l"/>
        <c:majorGridlines/>
        <c:numFmt formatCode="_(&quot;$&quot;* #,##0_);_(&quot;$&quot;* \(#,##0\);_(&quot;$&quot;* &quot;-&quot;??_);_(@_)" sourceLinked="1"/>
        <c:tickLblPos val="nextTo"/>
        <c:crossAx val="95803264"/>
        <c:crosses val="autoZero"/>
        <c:crossBetween val="between"/>
      </c:valAx>
      <c:spPr>
        <a:solidFill>
          <a:schemeClr val="accent1"/>
        </a:solidFill>
        <a:ln>
          <a:solidFill>
            <a:srgbClr val="000000">
              <a:lumMod val="50000"/>
              <a:lumOff val="50000"/>
            </a:srgbClr>
          </a:solidFill>
        </a:ln>
      </c:spPr>
    </c:plotArea>
    <c:legend>
      <c:legendPos val="b"/>
      <c:layout>
        <c:manualLayout>
          <c:xMode val="edge"/>
          <c:yMode val="edge"/>
          <c:x val="5.3051298275215597E-2"/>
          <c:y val="0.81595860176568835"/>
          <c:w val="0.94694870172478451"/>
          <c:h val="0.16105821999522787"/>
        </c:manualLayout>
      </c:layout>
      <c:txPr>
        <a:bodyPr/>
        <a:lstStyle/>
        <a:p>
          <a:pPr algn="just">
            <a:defRPr sz="800"/>
          </a:pPr>
          <a:endParaRPr lang="en-US"/>
        </a:p>
      </c:txPr>
    </c:legend>
    <c:plotVisOnly val="1"/>
    <c:dispBlanksAs val="gap"/>
  </c:chart>
  <c:txPr>
    <a:bodyPr/>
    <a:lstStyle/>
    <a:p>
      <a:pPr>
        <a:defRPr>
          <a:latin typeface="Arial" pitchFamily="34" charset="0"/>
          <a:cs typeface="Arial" pitchFamily="34" charset="0"/>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170583" cy="480388"/>
          </a:xfrm>
          <a:prstGeom prst="rect">
            <a:avLst/>
          </a:prstGeom>
        </p:spPr>
        <p:txBody>
          <a:bodyPr vert="horz" lIns="94809" tIns="47404" rIns="94809" bIns="47404" rtlCol="0"/>
          <a:lstStyle>
            <a:lvl1pPr algn="l">
              <a:defRPr sz="1200">
                <a:latin typeface="Arial" charset="0"/>
                <a:ea typeface="ＭＳ Ｐゴシック" pitchFamily="34" charset="-128"/>
                <a:cs typeface="+mn-cs"/>
              </a:defRPr>
            </a:lvl1pPr>
          </a:lstStyle>
          <a:p>
            <a:pPr>
              <a:defRPr/>
            </a:pPr>
            <a:endParaRPr lang="en-US" dirty="0"/>
          </a:p>
        </p:txBody>
      </p:sp>
      <p:sp>
        <p:nvSpPr>
          <p:cNvPr id="3" name="Date Placeholder 2"/>
          <p:cNvSpPr>
            <a:spLocks noGrp="1"/>
          </p:cNvSpPr>
          <p:nvPr>
            <p:ph type="dt" sz="quarter" idx="1"/>
          </p:nvPr>
        </p:nvSpPr>
        <p:spPr>
          <a:xfrm>
            <a:off x="4142964" y="0"/>
            <a:ext cx="3170583" cy="480388"/>
          </a:xfrm>
          <a:prstGeom prst="rect">
            <a:avLst/>
          </a:prstGeom>
        </p:spPr>
        <p:txBody>
          <a:bodyPr vert="horz" wrap="square" lIns="94809" tIns="47404" rIns="94809" bIns="47404" numCol="1" anchor="t" anchorCtr="0" compatLnSpc="1">
            <a:prstTxWarp prst="textNoShape">
              <a:avLst/>
            </a:prstTxWarp>
          </a:bodyPr>
          <a:lstStyle>
            <a:lvl1pPr>
              <a:defRPr sz="1200">
                <a:latin typeface="Arial" pitchFamily="34" charset="0"/>
              </a:defRPr>
            </a:lvl1pPr>
          </a:lstStyle>
          <a:p>
            <a:pPr>
              <a:defRPr/>
            </a:pPr>
            <a:fld id="{C12C816B-A433-4B57-B80E-1D78186E20D0}" type="datetimeFigureOut">
              <a:rPr lang="en-US" altLang="en-US"/>
              <a:pPr>
                <a:defRPr/>
              </a:pPr>
              <a:t>10/15/2014</a:t>
            </a:fld>
            <a:endParaRPr lang="en-US" altLang="en-US" dirty="0"/>
          </a:p>
        </p:txBody>
      </p:sp>
      <p:sp>
        <p:nvSpPr>
          <p:cNvPr id="4" name="Footer Placeholder 3"/>
          <p:cNvSpPr>
            <a:spLocks noGrp="1"/>
          </p:cNvSpPr>
          <p:nvPr>
            <p:ph type="ftr" sz="quarter" idx="2"/>
          </p:nvPr>
        </p:nvSpPr>
        <p:spPr>
          <a:xfrm>
            <a:off x="2" y="9119173"/>
            <a:ext cx="3170583" cy="480388"/>
          </a:xfrm>
          <a:prstGeom prst="rect">
            <a:avLst/>
          </a:prstGeom>
        </p:spPr>
        <p:txBody>
          <a:bodyPr vert="horz" lIns="94809" tIns="47404" rIns="94809" bIns="47404" rtlCol="0" anchor="b"/>
          <a:lstStyle>
            <a:lvl1pPr algn="l">
              <a:defRPr sz="1200">
                <a:latin typeface="Arial" charset="0"/>
                <a:ea typeface="ＭＳ Ｐゴシック" pitchFamily="34" charset="-128"/>
                <a:cs typeface="+mn-cs"/>
              </a:defRPr>
            </a:lvl1pPr>
          </a:lstStyle>
          <a:p>
            <a:pPr>
              <a:defRPr/>
            </a:pPr>
            <a:endParaRPr lang="en-US" dirty="0"/>
          </a:p>
        </p:txBody>
      </p:sp>
      <p:sp>
        <p:nvSpPr>
          <p:cNvPr id="5" name="Slide Number Placeholder 4"/>
          <p:cNvSpPr>
            <a:spLocks noGrp="1"/>
          </p:cNvSpPr>
          <p:nvPr>
            <p:ph type="sldNum" sz="quarter" idx="3"/>
          </p:nvPr>
        </p:nvSpPr>
        <p:spPr>
          <a:xfrm>
            <a:off x="4142964" y="9119173"/>
            <a:ext cx="3170583" cy="480388"/>
          </a:xfrm>
          <a:prstGeom prst="rect">
            <a:avLst/>
          </a:prstGeom>
        </p:spPr>
        <p:txBody>
          <a:bodyPr vert="horz" wrap="square" lIns="94809" tIns="47404" rIns="94809" bIns="47404" numCol="1" anchor="b" anchorCtr="0" compatLnSpc="1">
            <a:prstTxWarp prst="textNoShape">
              <a:avLst/>
            </a:prstTxWarp>
          </a:bodyPr>
          <a:lstStyle>
            <a:lvl1pPr>
              <a:defRPr sz="1200">
                <a:latin typeface="Arial" pitchFamily="34" charset="0"/>
              </a:defRPr>
            </a:lvl1pPr>
          </a:lstStyle>
          <a:p>
            <a:pPr>
              <a:defRPr/>
            </a:pPr>
            <a:fld id="{91D6D1F5-072E-4565-8B24-0465A91CAB5D}" type="slidenum">
              <a:rPr lang="en-US" altLang="en-US"/>
              <a:pPr>
                <a:defRPr/>
              </a:pPr>
              <a:t>‹#›</a:t>
            </a:fld>
            <a:endParaRPr lang="en-US" altLang="en-US" dirty="0"/>
          </a:p>
        </p:txBody>
      </p:sp>
    </p:spTree>
    <p:extLst>
      <p:ext uri="{BB962C8B-B14F-4D97-AF65-F5344CB8AC3E}">
        <p14:creationId xmlns:p14="http://schemas.microsoft.com/office/powerpoint/2010/main" xmlns="" val="133814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0"/>
            <a:ext cx="3170583" cy="480388"/>
          </a:xfrm>
          <a:prstGeom prst="rect">
            <a:avLst/>
          </a:prstGeom>
          <a:noFill/>
          <a:ln w="9525">
            <a:noFill/>
            <a:miter lim="800000"/>
            <a:headEnd/>
            <a:tailEnd/>
          </a:ln>
        </p:spPr>
        <p:txBody>
          <a:bodyPr vert="horz" wrap="square" lIns="96610" tIns="48306" rIns="96610" bIns="48306" numCol="1" anchor="t"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1" name="Rectangle 3"/>
          <p:cNvSpPr>
            <a:spLocks noGrp="1" noChangeArrowheads="1"/>
          </p:cNvSpPr>
          <p:nvPr>
            <p:ph type="dt" idx="1"/>
          </p:nvPr>
        </p:nvSpPr>
        <p:spPr bwMode="auto">
          <a:xfrm>
            <a:off x="4144620" y="0"/>
            <a:ext cx="3170583" cy="480388"/>
          </a:xfrm>
          <a:prstGeom prst="rect">
            <a:avLst/>
          </a:prstGeom>
          <a:noFill/>
          <a:ln w="9525">
            <a:noFill/>
            <a:miter lim="800000"/>
            <a:headEnd/>
            <a:tailEnd/>
          </a:ln>
        </p:spPr>
        <p:txBody>
          <a:bodyPr vert="horz" wrap="square" lIns="96610" tIns="48306" rIns="96610" bIns="48306"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75695" y="4561228"/>
            <a:ext cx="5363817" cy="4320213"/>
          </a:xfrm>
          <a:prstGeom prst="rect">
            <a:avLst/>
          </a:prstGeom>
          <a:noFill/>
          <a:ln w="9525">
            <a:noFill/>
            <a:miter lim="800000"/>
            <a:headEnd/>
            <a:tailEnd/>
          </a:ln>
        </p:spPr>
        <p:txBody>
          <a:bodyPr vert="horz" wrap="square" lIns="96610" tIns="48306" rIns="96610" bIns="483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2" y="9120815"/>
            <a:ext cx="3170583" cy="480387"/>
          </a:xfrm>
          <a:prstGeom prst="rect">
            <a:avLst/>
          </a:prstGeom>
          <a:noFill/>
          <a:ln w="9525">
            <a:noFill/>
            <a:miter lim="800000"/>
            <a:headEnd/>
            <a:tailEnd/>
          </a:ln>
        </p:spPr>
        <p:txBody>
          <a:bodyPr vert="horz" wrap="square" lIns="96610" tIns="48306" rIns="96610" bIns="48306" numCol="1" anchor="b"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4144620" y="9120815"/>
            <a:ext cx="3170583" cy="480387"/>
          </a:xfrm>
          <a:prstGeom prst="rect">
            <a:avLst/>
          </a:prstGeom>
          <a:noFill/>
          <a:ln w="9525">
            <a:noFill/>
            <a:miter lim="800000"/>
            <a:headEnd/>
            <a:tailEnd/>
          </a:ln>
        </p:spPr>
        <p:txBody>
          <a:bodyPr vert="horz" wrap="square" lIns="96610" tIns="48306" rIns="96610" bIns="48306" numCol="1" anchor="b" anchorCtr="0" compatLnSpc="1">
            <a:prstTxWarp prst="textNoShape">
              <a:avLst/>
            </a:prstTxWarp>
          </a:bodyPr>
          <a:lstStyle>
            <a:lvl1pPr>
              <a:defRPr sz="1200">
                <a:latin typeface="Arial" pitchFamily="34" charset="0"/>
              </a:defRPr>
            </a:lvl1pPr>
          </a:lstStyle>
          <a:p>
            <a:pPr>
              <a:defRPr/>
            </a:pPr>
            <a:fld id="{814306CD-B045-4410-AEB3-A98FB6149A38}" type="slidenum">
              <a:rPr lang="en-US" altLang="en-US"/>
              <a:pPr>
                <a:defRPr/>
              </a:pPr>
              <a:t>‹#›</a:t>
            </a:fld>
            <a:endParaRPr lang="en-US" altLang="en-US" dirty="0"/>
          </a:p>
        </p:txBody>
      </p:sp>
    </p:spTree>
    <p:extLst>
      <p:ext uri="{BB962C8B-B14F-4D97-AF65-F5344CB8AC3E}">
        <p14:creationId xmlns:p14="http://schemas.microsoft.com/office/powerpoint/2010/main" xmlns="" val="387556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98C631B-7303-4C42-B1CC-9B0113C93E92}" type="slidenum">
              <a:rPr lang="en-US" altLang="en-US" smtClean="0">
                <a:latin typeface="Arial" charset="0"/>
              </a:rPr>
              <a:pPr/>
              <a:t>0</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A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E6BB668-8FD2-4BAF-8BC4-9C9171CD2021}"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387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4FBFE87-CE60-4C3F-92F9-518BB801445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3C631B7-2B58-47EF-B9F6-0C89D2B3C5C9}"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9913"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543300" cy="3505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38700" y="1447800"/>
            <a:ext cx="3543300" cy="3505200"/>
          </a:xfrm>
        </p:spPr>
        <p:txBody>
          <a:bodyPr/>
          <a:lstStyle/>
          <a:p>
            <a:pPr lvl="0"/>
            <a:r>
              <a:rPr lang="en-US" noProof="0" dirty="0" smtClean="0"/>
              <a:t>Click icon to add chart</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15AF0F-C665-4AE6-AAFD-A939A37152E3}"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KNNPptSubpageV2"/>
          <p:cNvPicPr>
            <a:picLocks noChangeAspect="1" noChangeArrowheads="1"/>
          </p:cNvPicPr>
          <p:nvPr/>
        </p:nvPicPr>
        <p:blipFill>
          <a:blip r:embed="rId7"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193800" y="6556375"/>
            <a:ext cx="6248400" cy="239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50" dirty="0" smtClean="0">
                <a:solidFill>
                  <a:schemeClr val="bg1"/>
                </a:solidFill>
                <a:latin typeface="+mn-lt"/>
                <a:ea typeface="ＭＳ Ｐゴシック" pitchFamily="1" charset="-128"/>
                <a:cs typeface="+mn-cs"/>
              </a:defRPr>
            </a:lvl1pPr>
          </a:lstStyle>
          <a:p>
            <a:pPr>
              <a:defRPr/>
            </a:pPr>
            <a:r>
              <a:rPr lang="en-US" smtClean="0"/>
              <a:t>Presentation to the West Contra Costa Unified School District Board of Education    |    page  </a:t>
            </a:r>
            <a:endParaRPr lang="en-US" dirty="0"/>
          </a:p>
        </p:txBody>
      </p:sp>
      <p:sp>
        <p:nvSpPr>
          <p:cNvPr id="1030" name="Rectangle 6"/>
          <p:cNvSpPr>
            <a:spLocks noGrp="1" noChangeArrowheads="1"/>
          </p:cNvSpPr>
          <p:nvPr>
            <p:ph type="sldNum" sz="quarter" idx="4"/>
          </p:nvPr>
        </p:nvSpPr>
        <p:spPr bwMode="auto">
          <a:xfrm>
            <a:off x="7378700" y="6559550"/>
            <a:ext cx="393700" cy="292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solidFill>
                  <a:schemeClr val="bg1"/>
                </a:solidFill>
                <a:latin typeface="Garamond" pitchFamily="18" charset="0"/>
              </a:defRPr>
            </a:lvl1pPr>
          </a:lstStyle>
          <a:p>
            <a:pPr>
              <a:defRPr/>
            </a:pPr>
            <a:fld id="{360C8C2A-3A5E-47AF-8C83-A9AE3EC8AE1A}" type="slidenum">
              <a:rPr lang="en-US" altLang="en-US"/>
              <a:pPr>
                <a:defRPr/>
              </a:pPr>
              <a:t>‹#›</a:t>
            </a:fld>
            <a:endParaRPr lang="en-US" altLang="en-US" dirty="0"/>
          </a:p>
        </p:txBody>
      </p:sp>
      <p:sp>
        <p:nvSpPr>
          <p:cNvPr id="1031" name="Line 36"/>
          <p:cNvSpPr>
            <a:spLocks noChangeShapeType="1"/>
          </p:cNvSpPr>
          <p:nvPr/>
        </p:nvSpPr>
        <p:spPr bwMode="auto">
          <a:xfrm>
            <a:off x="554038" y="1066800"/>
            <a:ext cx="7751762" cy="0"/>
          </a:xfrm>
          <a:prstGeom prst="line">
            <a:avLst/>
          </a:prstGeom>
          <a:noFill/>
          <a:ln w="9525">
            <a:solidFill>
              <a:srgbClr val="1665A0"/>
            </a:solidFill>
            <a:round/>
            <a:headEnd/>
            <a:tailEnd/>
          </a:ln>
        </p:spPr>
        <p:txBody>
          <a:bodyPr wrap="none" anchor="ctr"/>
          <a:lstStyle/>
          <a:p>
            <a:endParaRPr lang="en-US" dirty="0"/>
          </a:p>
        </p:txBody>
      </p:sp>
      <p:pic>
        <p:nvPicPr>
          <p:cNvPr id="1032" name="Picture 9" descr="I:\Marketing\Logos_&amp;_Seals\wccusd.jpg"/>
          <p:cNvPicPr>
            <a:picLocks noChangeAspect="1" noChangeArrowheads="1"/>
          </p:cNvPicPr>
          <p:nvPr userDrawn="1"/>
        </p:nvPicPr>
        <p:blipFill>
          <a:blip r:embed="rId8" cstate="print"/>
          <a:srcRect/>
          <a:stretch>
            <a:fillRect/>
          </a:stretch>
        </p:blipFill>
        <p:spPr bwMode="auto">
          <a:xfrm>
            <a:off x="8305800" y="6118225"/>
            <a:ext cx="663575" cy="663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80" r:id="rId5"/>
  </p:sldLayoutIdLst>
  <p:hf hdr="0" dt="0"/>
  <p:txStyles>
    <p:titleStyle>
      <a:lvl1pPr marL="23813" indent="-23813" algn="l" rtl="0" eaLnBrk="0" fontAlgn="base" hangingPunct="0">
        <a:spcBef>
          <a:spcPct val="0"/>
        </a:spcBef>
        <a:spcAft>
          <a:spcPct val="0"/>
        </a:spcAft>
        <a:defRPr lang="en-US" altLang="en-US" sz="2900" dirty="0" smtClean="0">
          <a:solidFill>
            <a:srgbClr val="1665A0"/>
          </a:solidFill>
          <a:latin typeface="+mj-lt"/>
          <a:ea typeface="+mj-ea"/>
          <a:cs typeface="ＭＳ Ｐゴシック" charset="0"/>
        </a:defRPr>
      </a:lvl1pPr>
      <a:lvl2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2pPr>
      <a:lvl3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3pPr>
      <a:lvl4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4pPr>
      <a:lvl5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5pPr>
      <a:lvl6pPr marL="4810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6pPr>
      <a:lvl7pPr marL="9382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7pPr>
      <a:lvl8pPr marL="13954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8pPr>
      <a:lvl9pPr marL="18526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9pPr>
    </p:titleStyle>
    <p:bodyStyle>
      <a:lvl1pPr marL="230188" indent="-230188" algn="l" rtl="0" eaLnBrk="0" fontAlgn="base" hangingPunct="0">
        <a:spcBef>
          <a:spcPct val="20000"/>
        </a:spcBef>
        <a:spcAft>
          <a:spcPct val="0"/>
        </a:spcAft>
        <a:buClr>
          <a:srgbClr val="333333"/>
        </a:buClr>
        <a:buFont typeface="Wingdings" pitchFamily="2" charset="2"/>
        <a:buChar char="§"/>
        <a:defRPr sz="2000">
          <a:solidFill>
            <a:srgbClr val="000000"/>
          </a:solidFill>
          <a:latin typeface="+mn-lt"/>
          <a:ea typeface="+mn-ea"/>
          <a:cs typeface="ＭＳ Ｐゴシック" charset="0"/>
        </a:defRPr>
      </a:lvl1pPr>
      <a:lvl2pPr marL="571500" indent="-227013" algn="l" rtl="0" eaLnBrk="0" fontAlgn="base" hangingPunct="0">
        <a:spcBef>
          <a:spcPct val="20000"/>
        </a:spcBef>
        <a:spcAft>
          <a:spcPct val="0"/>
        </a:spcAft>
        <a:buClr>
          <a:srgbClr val="333333"/>
        </a:buClr>
        <a:buSzPct val="90000"/>
        <a:buFont typeface="Wingdings" pitchFamily="2" charset="2"/>
        <a:buChar char="§"/>
        <a:defRPr sz="1600">
          <a:solidFill>
            <a:srgbClr val="000000"/>
          </a:solidFill>
          <a:latin typeface="+mn-lt"/>
          <a:ea typeface="+mn-ea"/>
        </a:defRPr>
      </a:lvl2pPr>
      <a:lvl3pPr marL="912813" indent="-227013" algn="l" rtl="0" eaLnBrk="0" fontAlgn="base" hangingPunct="0">
        <a:spcBef>
          <a:spcPct val="20000"/>
        </a:spcBef>
        <a:spcAft>
          <a:spcPct val="0"/>
        </a:spcAft>
        <a:buClr>
          <a:srgbClr val="333333"/>
        </a:buClr>
        <a:buSzPct val="85000"/>
        <a:buFont typeface="Wingdings" pitchFamily="2" charset="2"/>
        <a:buChar char="§"/>
        <a:defRPr sz="1200">
          <a:solidFill>
            <a:srgbClr val="000000"/>
          </a:solidFill>
          <a:latin typeface="+mn-lt"/>
          <a:ea typeface="+mn-ea"/>
        </a:defRPr>
      </a:lvl3pPr>
      <a:lvl4pPr marL="1254125" indent="-222250"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4pPr>
      <a:lvl5pPr marL="1603375" indent="-230188"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5pPr>
      <a:lvl6pPr marL="20605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6pPr>
      <a:lvl7pPr marL="25177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7pPr>
      <a:lvl8pPr marL="29749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8pPr>
      <a:lvl9pPr marL="34321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776413"/>
            <a:ext cx="6064250" cy="1804987"/>
          </a:xfrm>
        </p:spPr>
        <p:txBody>
          <a:bodyPr/>
          <a:lstStyle/>
          <a:p>
            <a:pPr eaLnBrk="1" hangingPunct="1">
              <a:lnSpc>
                <a:spcPct val="90000"/>
              </a:lnSpc>
            </a:pPr>
            <a:r>
              <a:rPr lang="en-US" altLang="en-US" sz="4400" dirty="0" smtClean="0"/>
              <a:t>West Contra Costa USD</a:t>
            </a:r>
          </a:p>
        </p:txBody>
      </p:sp>
      <p:sp>
        <p:nvSpPr>
          <p:cNvPr id="7171" name="Rectangle 5"/>
          <p:cNvSpPr>
            <a:spLocks noChangeArrowheads="1"/>
          </p:cNvSpPr>
          <p:nvPr/>
        </p:nvSpPr>
        <p:spPr bwMode="auto">
          <a:xfrm>
            <a:off x="914400" y="2971800"/>
            <a:ext cx="7696200" cy="1440394"/>
          </a:xfrm>
          <a:prstGeom prst="rect">
            <a:avLst/>
          </a:prstGeom>
          <a:noFill/>
          <a:ln w="9525">
            <a:noFill/>
            <a:miter lim="800000"/>
            <a:headEnd/>
            <a:tailEnd/>
          </a:ln>
        </p:spPr>
        <p:txBody>
          <a:bodyPr>
            <a:spAutoFit/>
          </a:bodyPr>
          <a:lstStyle/>
          <a:p>
            <a:pPr algn="l"/>
            <a:r>
              <a:rPr lang="en-US" altLang="en-US" dirty="0" smtClean="0">
                <a:solidFill>
                  <a:srgbClr val="131313"/>
                </a:solidFill>
                <a:latin typeface="Garamond" pitchFamily="18" charset="0"/>
              </a:rPr>
              <a:t>General Obligation Bond Update</a:t>
            </a:r>
            <a:endParaRPr lang="en-US" altLang="en-US" dirty="0">
              <a:solidFill>
                <a:srgbClr val="131313"/>
              </a:solidFill>
              <a:latin typeface="Garamond" pitchFamily="18" charset="0"/>
            </a:endParaRPr>
          </a:p>
          <a:p>
            <a:pPr algn="l"/>
            <a:endParaRPr lang="en-US" altLang="en-US" dirty="0">
              <a:solidFill>
                <a:srgbClr val="131313"/>
              </a:solidFill>
              <a:latin typeface="Garamond" pitchFamily="18" charset="0"/>
            </a:endParaRPr>
          </a:p>
          <a:p>
            <a:pPr algn="l"/>
            <a:r>
              <a:rPr lang="en-US" altLang="en-US" sz="1800" dirty="0">
                <a:solidFill>
                  <a:srgbClr val="131313"/>
                </a:solidFill>
                <a:latin typeface="Garamond" pitchFamily="18" charset="0"/>
              </a:rPr>
              <a:t>Presentation to the </a:t>
            </a:r>
            <a:r>
              <a:rPr lang="en-US" altLang="en-US" sz="1800" dirty="0" smtClean="0">
                <a:solidFill>
                  <a:srgbClr val="131313"/>
                </a:solidFill>
                <a:latin typeface="Garamond" pitchFamily="18" charset="0"/>
              </a:rPr>
              <a:t>Board of Education</a:t>
            </a:r>
            <a:endParaRPr lang="en-US" altLang="en-US" sz="1800" dirty="0">
              <a:solidFill>
                <a:srgbClr val="131313"/>
              </a:solidFill>
              <a:latin typeface="Garamond" pitchFamily="18" charset="0"/>
            </a:endParaRPr>
          </a:p>
          <a:p>
            <a:pPr algn="l">
              <a:lnSpc>
                <a:spcPct val="120000"/>
              </a:lnSpc>
            </a:pPr>
            <a:r>
              <a:rPr lang="en-US" altLang="en-US" sz="1800" dirty="0" smtClean="0">
                <a:solidFill>
                  <a:srgbClr val="131313"/>
                </a:solidFill>
                <a:latin typeface="Garamond" pitchFamily="18" charset="0"/>
              </a:rPr>
              <a:t>October 15, 2014</a:t>
            </a:r>
            <a:endParaRPr lang="en-US" altLang="en-US" sz="1800" dirty="0">
              <a:solidFill>
                <a:srgbClr val="1665A0"/>
              </a:solidFill>
              <a:latin typeface="Garamond" pitchFamily="18" charset="0"/>
            </a:endParaRPr>
          </a:p>
        </p:txBody>
      </p:sp>
      <p:pic>
        <p:nvPicPr>
          <p:cNvPr id="7172" name="Picture 5" descr="I:\Marketing\Logos_&amp;_Seals\wccusd.jpg"/>
          <p:cNvPicPr>
            <a:picLocks noChangeAspect="1" noChangeArrowheads="1"/>
          </p:cNvPicPr>
          <p:nvPr/>
        </p:nvPicPr>
        <p:blipFill>
          <a:blip r:embed="rId3" cstate="print"/>
          <a:srcRect/>
          <a:stretch>
            <a:fillRect/>
          </a:stretch>
        </p:blipFill>
        <p:spPr bwMode="auto">
          <a:xfrm>
            <a:off x="914400" y="1484313"/>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a:t>
            </a:r>
            <a:r>
              <a:rPr lang="en-US" dirty="0" smtClean="0"/>
              <a:t>Pricing in 2015 </a:t>
            </a:r>
            <a:r>
              <a:rPr lang="en-US" dirty="0" smtClean="0"/>
              <a:t>(continued)</a:t>
            </a:r>
            <a:endParaRPr lang="en-US" dirty="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CE6BB668-8FD2-4BAF-8BC4-9C9171CD2021}" type="slidenum">
              <a:rPr lang="en-US" altLang="en-US" smtClean="0"/>
              <a:pPr>
                <a:defRPr/>
              </a:pPr>
              <a:t>9</a:t>
            </a:fld>
            <a:endParaRPr lang="en-US" altLang="en-US" dirty="0"/>
          </a:p>
        </p:txBody>
      </p:sp>
      <p:sp>
        <p:nvSpPr>
          <p:cNvPr id="8" name="Content Placeholder 7"/>
          <p:cNvSpPr>
            <a:spLocks noGrp="1"/>
          </p:cNvSpPr>
          <p:nvPr>
            <p:ph idx="1"/>
          </p:nvPr>
        </p:nvSpPr>
        <p:spPr>
          <a:xfrm>
            <a:off x="1143000" y="1447800"/>
            <a:ext cx="7239000" cy="3733800"/>
          </a:xfrm>
        </p:spPr>
        <p:txBody>
          <a:bodyPr/>
          <a:lstStyle/>
          <a:p>
            <a:r>
              <a:rPr lang="en-US" dirty="0" smtClean="0"/>
              <a:t>Our plan for the District has always been a robust investor outreach, looking towards getting an increased number of investors interested in the District's bonds. </a:t>
            </a:r>
            <a:endParaRPr lang="en-US" dirty="0" smtClean="0"/>
          </a:p>
          <a:p>
            <a:endParaRPr lang="en-US" dirty="0" smtClean="0"/>
          </a:p>
          <a:p>
            <a:r>
              <a:rPr lang="en-US" dirty="0" smtClean="0"/>
              <a:t>Finally</a:t>
            </a:r>
            <a:r>
              <a:rPr lang="en-US" dirty="0" smtClean="0"/>
              <a:t>, the District has always issued bonds with an eye to the cash in the bank and that is why a target </a:t>
            </a:r>
            <a:r>
              <a:rPr lang="en-US" dirty="0" smtClean="0"/>
              <a:t>closing date in </a:t>
            </a:r>
            <a:r>
              <a:rPr lang="en-US" dirty="0" smtClean="0"/>
              <a:t>March had been discussed as the best timing because of the </a:t>
            </a:r>
            <a:r>
              <a:rPr lang="en-US" dirty="0" smtClean="0"/>
              <a:t>amount of funds on-hand.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
          <p:cNvSpPr>
            <a:spLocks noGrp="1"/>
          </p:cNvSpPr>
          <p:nvPr>
            <p:ph type="title"/>
          </p:nvPr>
        </p:nvSpPr>
        <p:spPr/>
        <p:txBody>
          <a:bodyPr/>
          <a:lstStyle/>
          <a:p>
            <a:r>
              <a:rPr lang="en-US" dirty="0" smtClean="0"/>
              <a:t>This Evening’s Informational Items</a:t>
            </a:r>
          </a:p>
        </p:txBody>
      </p:sp>
      <p:sp>
        <p:nvSpPr>
          <p:cNvPr id="6149" name="Content Placeholder 5"/>
          <p:cNvSpPr>
            <a:spLocks noGrp="1"/>
          </p:cNvSpPr>
          <p:nvPr>
            <p:ph idx="1"/>
          </p:nvPr>
        </p:nvSpPr>
        <p:spPr/>
        <p:txBody>
          <a:bodyPr/>
          <a:lstStyle/>
          <a:p>
            <a:pPr>
              <a:spcBef>
                <a:spcPts val="2400"/>
              </a:spcBef>
            </a:pPr>
            <a:r>
              <a:rPr lang="en-US" sz="1800" dirty="0" smtClean="0">
                <a:latin typeface="Garamond" charset="0"/>
                <a:ea typeface="ＭＳ Ｐゴシック" charset="0"/>
              </a:rPr>
              <a:t>Present the Resolution to the Board of Education authorizing the issuance and sale of $135 million in general obligation bonds.  </a:t>
            </a:r>
          </a:p>
          <a:p>
            <a:pPr>
              <a:spcBef>
                <a:spcPts val="2400"/>
              </a:spcBef>
            </a:pPr>
            <a:r>
              <a:rPr lang="en-US" sz="1800" dirty="0" smtClean="0">
                <a:latin typeface="Garamond" charset="0"/>
                <a:ea typeface="ＭＳ Ｐゴシック" charset="0"/>
              </a:rPr>
              <a:t>Resolution incorporates approval of forms of the following documents: </a:t>
            </a:r>
          </a:p>
          <a:p>
            <a:pPr lvl="1">
              <a:spcBef>
                <a:spcPts val="600"/>
              </a:spcBef>
            </a:pPr>
            <a:r>
              <a:rPr lang="en-US" sz="1800" dirty="0" smtClean="0">
                <a:latin typeface="Garamond" charset="0"/>
                <a:ea typeface="ＭＳ Ｐゴシック" charset="0"/>
                <a:cs typeface="ＭＳ Ｐゴシック" charset="0"/>
              </a:rPr>
              <a:t>Bond Purchase Contract</a:t>
            </a:r>
          </a:p>
          <a:p>
            <a:pPr lvl="1">
              <a:spcBef>
                <a:spcPts val="600"/>
              </a:spcBef>
            </a:pPr>
            <a:r>
              <a:rPr lang="en-US" sz="1800" dirty="0" smtClean="0">
                <a:latin typeface="Garamond" charset="0"/>
                <a:ea typeface="ＭＳ Ｐゴシック" charset="0"/>
                <a:cs typeface="ＭＳ Ｐゴシック" charset="0"/>
              </a:rPr>
              <a:t>Continuing Disclosure Certificate</a:t>
            </a:r>
          </a:p>
          <a:p>
            <a:pPr lvl="1">
              <a:spcBef>
                <a:spcPts val="600"/>
              </a:spcBef>
            </a:pPr>
            <a:r>
              <a:rPr lang="en-US" sz="1800" dirty="0" smtClean="0">
                <a:latin typeface="Garamond" charset="0"/>
                <a:ea typeface="ＭＳ Ｐゴシック" charset="0"/>
                <a:cs typeface="ＭＳ Ｐゴシック" charset="0"/>
              </a:rPr>
              <a:t>Preliminary Official Statement</a:t>
            </a:r>
          </a:p>
          <a:p>
            <a:pPr>
              <a:spcBef>
                <a:spcPts val="2400"/>
              </a:spcBef>
            </a:pPr>
            <a:r>
              <a:rPr lang="en-US" sz="1800" dirty="0" smtClean="0">
                <a:latin typeface="Garamond" charset="0"/>
                <a:ea typeface="ＭＳ Ｐゴシック" charset="0"/>
              </a:rPr>
              <a:t>The Board of Education will be presented the same documents for approval in an action item at its next scheduled meeting on November 12, 2014.   </a:t>
            </a:r>
          </a:p>
          <a:p>
            <a:pPr lvl="1">
              <a:spcBef>
                <a:spcPts val="2400"/>
              </a:spcBef>
            </a:pPr>
            <a:endParaRPr lang="en-US" sz="1800" dirty="0" smtClean="0">
              <a:latin typeface="Garamond" charset="0"/>
              <a:ea typeface="ＭＳ Ｐゴシック" charset="0"/>
              <a:cs typeface="ＭＳ Ｐゴシック" charset="0"/>
            </a:endParaRPr>
          </a:p>
          <a:p>
            <a:pPr lvl="1"/>
            <a:endParaRPr lang="en-US" sz="1200" dirty="0" smtClean="0">
              <a:latin typeface="Garamond" charset="0"/>
              <a:ea typeface="ＭＳ Ｐゴシック" charset="0"/>
            </a:endParaRPr>
          </a:p>
          <a:p>
            <a:pPr lvl="1">
              <a:lnSpc>
                <a:spcPct val="120000"/>
              </a:lnSpc>
            </a:pPr>
            <a:endParaRPr lang="en-US" dirty="0" smtClean="0">
              <a:latin typeface="Garamond" charset="0"/>
              <a:ea typeface="ＭＳ Ｐゴシック" charset="0"/>
            </a:endParaRPr>
          </a:p>
          <a:p>
            <a:pPr lvl="1"/>
            <a:endParaRPr lang="en-US"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2DAF9174-7DA0-483D-849A-9294122921E5}" type="slidenum">
              <a:rPr lang="en-US" smtClean="0"/>
              <a:pPr>
                <a:defRPr/>
              </a:pPr>
              <a:t>1</a:t>
            </a:fld>
            <a:endParaRPr lang="en-US" dirty="0"/>
          </a:p>
        </p:txBody>
      </p:sp>
    </p:spTree>
    <p:extLst>
      <p:ext uri="{BB962C8B-B14F-4D97-AF65-F5344CB8AC3E}">
        <p14:creationId xmlns:p14="http://schemas.microsoft.com/office/powerpoint/2010/main" xmlns="" val="171653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Bond Financing Professionals</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11269" name="Slide Number Placeholder 4"/>
          <p:cNvSpPr>
            <a:spLocks noGrp="1"/>
          </p:cNvSpPr>
          <p:nvPr>
            <p:ph type="sldNum" sz="quarter" idx="11"/>
          </p:nvPr>
        </p:nvSpPr>
        <p:spPr>
          <a:noFill/>
        </p:spPr>
        <p:txBody>
          <a:bodyPr/>
          <a:lstStyle/>
          <a:p>
            <a:fld id="{D7A8F454-262C-4A2B-AB41-5EF38BBBE052}" type="slidenum">
              <a:rPr lang="en-US" altLang="en-US" smtClean="0"/>
              <a:pPr/>
              <a:t>2</a:t>
            </a:fld>
            <a:endParaRPr lang="en-US" altLang="en-US" dirty="0" smtClean="0"/>
          </a:p>
        </p:txBody>
      </p:sp>
      <p:sp>
        <p:nvSpPr>
          <p:cNvPr id="8" name="Content Placeholder 2"/>
          <p:cNvSpPr>
            <a:spLocks noGrp="1"/>
          </p:cNvSpPr>
          <p:nvPr>
            <p:ph idx="1"/>
          </p:nvPr>
        </p:nvSpPr>
        <p:spPr>
          <a:xfrm>
            <a:off x="1143000" y="1447800"/>
            <a:ext cx="7239000" cy="4267200"/>
          </a:xfrm>
        </p:spPr>
        <p:txBody>
          <a:bodyPr/>
          <a:lstStyle/>
          <a:p>
            <a:r>
              <a:rPr lang="en-US" altLang="en-US" sz="1800" b="1" dirty="0" smtClean="0"/>
              <a:t>Nixon Peabody, Bond Counsel</a:t>
            </a:r>
            <a:br>
              <a:rPr lang="en-US" altLang="en-US" sz="1800" b="1" dirty="0" smtClean="0"/>
            </a:br>
            <a:r>
              <a:rPr lang="en-US" altLang="en-US" sz="1600" dirty="0" smtClean="0"/>
              <a:t>prepares </a:t>
            </a:r>
            <a:r>
              <a:rPr lang="en-US" altLang="en-US" sz="1600" dirty="0"/>
              <a:t>legal documents and issues legal and tax </a:t>
            </a:r>
            <a:r>
              <a:rPr lang="en-US" altLang="en-US" sz="1600" dirty="0" smtClean="0"/>
              <a:t>opinions</a:t>
            </a:r>
            <a:endParaRPr lang="en-US" altLang="en-US" sz="1600" dirty="0"/>
          </a:p>
          <a:p>
            <a:pPr>
              <a:spcBef>
                <a:spcPts val="1800"/>
              </a:spcBef>
            </a:pPr>
            <a:r>
              <a:rPr lang="en-US" altLang="en-US" sz="1800" b="1" dirty="0" smtClean="0"/>
              <a:t>Nixon Peabody, Disclosure Counsel</a:t>
            </a:r>
            <a:br>
              <a:rPr lang="en-US" altLang="en-US" sz="1800" b="1" dirty="0" smtClean="0"/>
            </a:br>
            <a:r>
              <a:rPr lang="en-US" altLang="en-US" sz="1600" dirty="0" smtClean="0"/>
              <a:t>outlines </a:t>
            </a:r>
            <a:r>
              <a:rPr lang="en-US" altLang="en-US" sz="1600" dirty="0"/>
              <a:t>disclosure obligations, prepares preliminary/final official </a:t>
            </a:r>
            <a:r>
              <a:rPr lang="en-US" altLang="en-US" sz="1600" dirty="0" smtClean="0"/>
              <a:t>statements, prepares supplemental disclosure and </a:t>
            </a:r>
            <a:r>
              <a:rPr lang="en-US" altLang="en-US" sz="1600" dirty="0"/>
              <a:t>issues disclosure </a:t>
            </a:r>
            <a:r>
              <a:rPr lang="en-US" altLang="en-US" sz="1600" dirty="0" smtClean="0"/>
              <a:t>opinion</a:t>
            </a:r>
            <a:endParaRPr lang="en-US" altLang="en-US" sz="1600" dirty="0"/>
          </a:p>
          <a:p>
            <a:pPr>
              <a:spcBef>
                <a:spcPts val="1800"/>
              </a:spcBef>
            </a:pPr>
            <a:r>
              <a:rPr lang="en-US" altLang="en-US" sz="1800" b="1" dirty="0" smtClean="0"/>
              <a:t>KNN Public Finance, Financial Advisor </a:t>
            </a:r>
            <a:r>
              <a:rPr lang="en-US" altLang="en-US" sz="1800" dirty="0" smtClean="0"/>
              <a:t/>
            </a:r>
            <a:br>
              <a:rPr lang="en-US" altLang="en-US" sz="1800" dirty="0" smtClean="0"/>
            </a:br>
            <a:r>
              <a:rPr lang="en-US" altLang="en-US" sz="1600" dirty="0" smtClean="0"/>
              <a:t>manages overall planning and execution of the financing for the District, and provides District information for planning and disclosure work by the financing team</a:t>
            </a:r>
          </a:p>
          <a:p>
            <a:pPr>
              <a:spcBef>
                <a:spcPts val="1800"/>
              </a:spcBef>
            </a:pPr>
            <a:r>
              <a:rPr lang="en-US" altLang="en-US" sz="1800" b="1" dirty="0" smtClean="0"/>
              <a:t>Piper Jaffray &amp; Co., Stifel Nicolaus &amp; Co Incorporated, </a:t>
            </a:r>
            <a:br>
              <a:rPr lang="en-US" altLang="en-US" sz="1800" b="1" dirty="0" smtClean="0"/>
            </a:br>
            <a:r>
              <a:rPr lang="en-US" altLang="en-US" sz="1800" b="1" dirty="0" err="1" smtClean="0"/>
              <a:t>Backstrom</a:t>
            </a:r>
            <a:r>
              <a:rPr lang="en-US" altLang="en-US" sz="1800" b="1" dirty="0" smtClean="0"/>
              <a:t> McCarley Berry &amp; Co LLC, Underwriters</a:t>
            </a:r>
            <a:br>
              <a:rPr lang="en-US" altLang="en-US" sz="1800" b="1" dirty="0" smtClean="0"/>
            </a:br>
            <a:r>
              <a:rPr lang="en-US" altLang="en-US" sz="1600" dirty="0" smtClean="0"/>
              <a:t>manage investor outreach </a:t>
            </a:r>
            <a:r>
              <a:rPr lang="en-US" altLang="en-US" sz="1600" dirty="0"/>
              <a:t>and </a:t>
            </a:r>
            <a:r>
              <a:rPr lang="en-US" altLang="en-US" sz="1600" dirty="0" smtClean="0"/>
              <a:t>sale of </a:t>
            </a:r>
            <a:r>
              <a:rPr lang="en-US" altLang="en-US" sz="1600" dirty="0"/>
              <a:t>the bonds to </a:t>
            </a:r>
            <a:r>
              <a:rPr lang="en-US" altLang="en-US" sz="1600" dirty="0" smtClean="0"/>
              <a:t>investors, and assist with structuring the financing</a:t>
            </a:r>
            <a:endParaRPr lang="en-US" altLang="en-US" sz="1600" dirty="0"/>
          </a:p>
          <a:p>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Proposed Bond Sale Parameters</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11269" name="Slide Number Placeholder 4"/>
          <p:cNvSpPr>
            <a:spLocks noGrp="1"/>
          </p:cNvSpPr>
          <p:nvPr>
            <p:ph type="sldNum" sz="quarter" idx="11"/>
          </p:nvPr>
        </p:nvSpPr>
        <p:spPr>
          <a:noFill/>
        </p:spPr>
        <p:txBody>
          <a:bodyPr/>
          <a:lstStyle/>
          <a:p>
            <a:fld id="{D7A8F454-262C-4A2B-AB41-5EF38BBBE052}" type="slidenum">
              <a:rPr lang="en-US" altLang="en-US" smtClean="0"/>
              <a:pPr/>
              <a:t>3</a:t>
            </a:fld>
            <a:endParaRPr lang="en-US" altLang="en-US" dirty="0" smtClean="0"/>
          </a:p>
        </p:txBody>
      </p:sp>
      <p:sp>
        <p:nvSpPr>
          <p:cNvPr id="7" name="Content Placeholder 7"/>
          <p:cNvSpPr txBox="1">
            <a:spLocks/>
          </p:cNvSpPr>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Bonds</a:t>
            </a:r>
            <a:r>
              <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rPr>
              <a:t> will be issued as $50 million Election of 2010, Series C, and $85 million Election of 2012, Series B.  </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lang="en-US" sz="1800" kern="0" baseline="0" dirty="0" smtClean="0">
                <a:solidFill>
                  <a:srgbClr val="000000"/>
                </a:solidFill>
                <a:latin typeface="+mn-lt"/>
                <a:ea typeface="+mn-ea"/>
                <a:cs typeface="ＭＳ Ｐゴシック" charset="0"/>
              </a:rPr>
              <a:t>Fixed-rate </a:t>
            </a:r>
            <a:r>
              <a:rPr lang="en-US" sz="1800" kern="0" dirty="0" smtClean="0">
                <a:solidFill>
                  <a:srgbClr val="000000"/>
                </a:solidFill>
                <a:latin typeface="+mn-lt"/>
                <a:ea typeface="+mn-ea"/>
                <a:cs typeface="ＭＳ Ｐゴシック" charset="0"/>
              </a:rPr>
              <a:t>current interest </a:t>
            </a:r>
            <a:r>
              <a:rPr lang="en-US" sz="1800" kern="0" baseline="0" dirty="0" smtClean="0">
                <a:solidFill>
                  <a:srgbClr val="000000"/>
                </a:solidFill>
                <a:latin typeface="+mn-lt"/>
                <a:ea typeface="+mn-ea"/>
                <a:cs typeface="ＭＳ Ｐゴシック" charset="0"/>
              </a:rPr>
              <a:t>bonds, with up</a:t>
            </a:r>
            <a:r>
              <a:rPr lang="en-US" sz="1800" kern="0" dirty="0" smtClean="0">
                <a:solidFill>
                  <a:srgbClr val="000000"/>
                </a:solidFill>
                <a:latin typeface="+mn-lt"/>
                <a:ea typeface="+mn-ea"/>
                <a:cs typeface="ＭＳ Ｐゴシック" charset="0"/>
              </a:rPr>
              <a:t> to 40-year final maturity</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lang="en-US" sz="1800" kern="0" dirty="0" smtClean="0">
              <a:solidFill>
                <a:srgbClr val="000000"/>
              </a:solidFill>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No</a:t>
            </a:r>
            <a:r>
              <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rPr>
              <a:t> capital appreciation bonds</a:t>
            </a: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endParaRPr kumimoji="0" lang="en-US" sz="1800" b="0" i="0" u="none" strike="noStrike" kern="0" cap="none" spc="0" normalizeH="0" noProof="0" dirty="0" smtClean="0">
              <a:ln>
                <a:noFill/>
              </a:ln>
              <a:solidFill>
                <a:srgbClr val="000000"/>
              </a:solidFill>
              <a:effectLst/>
              <a:uLnTx/>
              <a:uFillTx/>
              <a:latin typeface="+mn-lt"/>
              <a:ea typeface="+mn-ea"/>
              <a:cs typeface="ＭＳ Ｐゴシック" charset="0"/>
            </a:endParaRPr>
          </a:p>
          <a:p>
            <a:pPr marL="230188" marR="0" lvl="0" indent="-230188" algn="l" defTabSz="914400" rtl="0" eaLnBrk="0" fontAlgn="base" latinLnBrk="0" hangingPunct="0">
              <a:lnSpc>
                <a:spcPct val="100000"/>
              </a:lnSpc>
              <a:spcBef>
                <a:spcPts val="0"/>
              </a:spcBef>
              <a:spcAft>
                <a:spcPct val="0"/>
              </a:spcAft>
              <a:buClr>
                <a:srgbClr val="333333"/>
              </a:buClr>
              <a:buSzTx/>
              <a:buFont typeface="Wingdings" pitchFamily="2" charset="2"/>
              <a:buChar char="§"/>
              <a:tabLst/>
              <a:defRPr/>
            </a:pPr>
            <a:r>
              <a:rPr kumimoji="0" lang="en-US" sz="1800" b="0" i="0" u="none" strike="noStrike" kern="0" cap="none" spc="0" normalizeH="0" baseline="0" noProof="0" dirty="0" smtClean="0">
                <a:ln>
                  <a:noFill/>
                </a:ln>
                <a:solidFill>
                  <a:srgbClr val="000000"/>
                </a:solidFill>
                <a:effectLst/>
                <a:uLnTx/>
                <a:uFillTx/>
                <a:latin typeface="+mn-lt"/>
                <a:ea typeface="+mn-ea"/>
                <a:cs typeface="ＭＳ Ｐゴシック" charset="0"/>
              </a:rPr>
              <a:t>Maximum </a:t>
            </a:r>
            <a:r>
              <a:rPr kumimoji="0" lang="en-US" sz="1800" b="0" i="0" u="none" strike="noStrike" kern="0" cap="none" spc="0" normalizeH="0" baseline="0" noProof="0" dirty="0" err="1" smtClean="0">
                <a:ln>
                  <a:noFill/>
                </a:ln>
                <a:solidFill>
                  <a:srgbClr val="000000"/>
                </a:solidFill>
                <a:effectLst/>
                <a:uLnTx/>
                <a:uFillTx/>
                <a:latin typeface="+mn-lt"/>
                <a:ea typeface="+mn-ea"/>
                <a:cs typeface="ＭＳ Ｐゴシック" charset="0"/>
              </a:rPr>
              <a:t>underwrit</a:t>
            </a:r>
            <a:r>
              <a:rPr lang="en-US" sz="1800" kern="0" dirty="0" err="1" smtClean="0">
                <a:solidFill>
                  <a:srgbClr val="000000"/>
                </a:solidFill>
                <a:latin typeface="+mn-lt"/>
                <a:ea typeface="+mn-ea"/>
                <a:cs typeface="ＭＳ Ｐゴシック" charset="0"/>
              </a:rPr>
              <a:t>er’s</a:t>
            </a:r>
            <a:r>
              <a:rPr lang="en-US" sz="1800" kern="0" dirty="0" smtClean="0">
                <a:solidFill>
                  <a:srgbClr val="000000"/>
                </a:solidFill>
                <a:latin typeface="+mn-lt"/>
                <a:ea typeface="+mn-ea"/>
                <a:cs typeface="ＭＳ Ｐゴシック" charset="0"/>
              </a:rPr>
              <a:t> discount of $5.25/bond.  </a:t>
            </a:r>
            <a:endParaRPr kumimoji="0" lang="en-US" sz="1800" b="0" i="0" u="none" strike="noStrike" kern="0" cap="none" spc="0" normalizeH="0" baseline="0" noProof="0" dirty="0">
              <a:ln>
                <a:noFill/>
              </a:ln>
              <a:solidFill>
                <a:srgbClr val="000000"/>
              </a:solidFill>
              <a:effectLst/>
              <a:uLnTx/>
              <a:uFillTx/>
              <a:latin typeface="+mn-lt"/>
              <a:ea typeface="+mn-ea"/>
              <a:cs typeface="ＭＳ Ｐゴシック"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4</a:t>
            </a:fld>
            <a:endParaRPr lang="en-US" dirty="0"/>
          </a:p>
        </p:txBody>
      </p:sp>
      <p:sp>
        <p:nvSpPr>
          <p:cNvPr id="8" name="Content Placeholder 7"/>
          <p:cNvSpPr>
            <a:spLocks noGrp="1"/>
          </p:cNvSpPr>
          <p:nvPr>
            <p:ph idx="1"/>
          </p:nvPr>
        </p:nvSpPr>
        <p:spPr>
          <a:xfrm>
            <a:off x="1143000" y="1219200"/>
            <a:ext cx="7239000" cy="3429000"/>
          </a:xfrm>
        </p:spPr>
        <p:txBody>
          <a:bodyPr/>
          <a:lstStyle/>
          <a:p>
            <a:r>
              <a:rPr lang="en-US" sz="1800" dirty="0" smtClean="0"/>
              <a:t>The 2015 Bonds need to be structured to allow remaining debt service capacity for future bond issuances.  </a:t>
            </a:r>
          </a:p>
          <a:p>
            <a:r>
              <a:rPr lang="en-US" sz="1800" dirty="0" smtClean="0"/>
              <a:t>A longer final amortization of up to 40 years using only current interest bonds will help near-term debt service constraints and provide maximum future flexibility.  </a:t>
            </a:r>
            <a:endParaRPr lang="en-US" sz="1800" dirty="0"/>
          </a:p>
        </p:txBody>
      </p:sp>
      <p:sp>
        <p:nvSpPr>
          <p:cNvPr id="9" name="Title 8"/>
          <p:cNvSpPr>
            <a:spLocks noGrp="1"/>
          </p:cNvSpPr>
          <p:nvPr>
            <p:ph type="title"/>
          </p:nvPr>
        </p:nvSpPr>
        <p:spPr/>
        <p:txBody>
          <a:bodyPr/>
          <a:lstStyle/>
          <a:p>
            <a:r>
              <a:rPr lang="en-US" dirty="0" smtClean="0"/>
              <a:t>Proposed Amortization</a:t>
            </a:r>
            <a:endParaRPr lang="en-US" dirty="0"/>
          </a:p>
        </p:txBody>
      </p:sp>
      <p:sp>
        <p:nvSpPr>
          <p:cNvPr id="13" name="TextBox 12"/>
          <p:cNvSpPr txBox="1"/>
          <p:nvPr/>
        </p:nvSpPr>
        <p:spPr>
          <a:xfrm>
            <a:off x="152400" y="6172200"/>
            <a:ext cx="6781800" cy="246221"/>
          </a:xfrm>
          <a:prstGeom prst="rect">
            <a:avLst/>
          </a:prstGeom>
          <a:noFill/>
        </p:spPr>
        <p:txBody>
          <a:bodyPr wrap="square" rtlCol="0">
            <a:spAutoFit/>
          </a:bodyPr>
          <a:lstStyle/>
          <a:p>
            <a:pPr algn="l">
              <a:tabLst>
                <a:tab pos="0" algn="l"/>
              </a:tabLst>
            </a:pPr>
            <a:r>
              <a:rPr lang="en-US" sz="1000" dirty="0" smtClean="0"/>
              <a:t>Note: Indicative debt structure, subject to change.  </a:t>
            </a:r>
            <a:endParaRPr lang="en-US" sz="1000" dirty="0"/>
          </a:p>
        </p:txBody>
      </p:sp>
      <p:graphicFrame>
        <p:nvGraphicFramePr>
          <p:cNvPr id="11" name="Chart 10"/>
          <p:cNvGraphicFramePr>
            <a:graphicFrameLocks noGrp="1"/>
          </p:cNvGraphicFramePr>
          <p:nvPr>
            <p:extLst>
              <p:ext uri="{D42A27DB-BD31-4B8C-83A1-F6EECF244321}">
                <p14:modId xmlns:p14="http://schemas.microsoft.com/office/powerpoint/2010/main" xmlns="" val="985892446"/>
              </p:ext>
            </p:extLst>
          </p:nvPr>
        </p:nvGraphicFramePr>
        <p:xfrm>
          <a:off x="685800" y="2895600"/>
          <a:ext cx="8153400" cy="16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noGrp="1"/>
          </p:cNvGraphicFramePr>
          <p:nvPr/>
        </p:nvGraphicFramePr>
        <p:xfrm>
          <a:off x="675093" y="4572000"/>
          <a:ext cx="8011708" cy="16764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3810000" y="4495800"/>
            <a:ext cx="1447800" cy="246221"/>
          </a:xfrm>
          <a:prstGeom prst="rect">
            <a:avLst/>
          </a:prstGeom>
          <a:noFill/>
        </p:spPr>
        <p:txBody>
          <a:bodyPr wrap="square" rtlCol="0">
            <a:spAutoFit/>
          </a:bodyPr>
          <a:lstStyle/>
          <a:p>
            <a:pPr algn="l">
              <a:tabLst>
                <a:tab pos="0" algn="l"/>
              </a:tabLst>
            </a:pPr>
            <a:r>
              <a:rPr lang="en-US" sz="1000" b="1" dirty="0" smtClean="0"/>
              <a:t>Election of </a:t>
            </a:r>
            <a:r>
              <a:rPr lang="en-US" sz="1000" b="1" dirty="0" smtClean="0"/>
              <a:t>2012  </a:t>
            </a:r>
            <a:endParaRPr lang="en-US" sz="1000" b="1" dirty="0"/>
          </a:p>
        </p:txBody>
      </p:sp>
      <p:sp>
        <p:nvSpPr>
          <p:cNvPr id="14" name="TextBox 13"/>
          <p:cNvSpPr txBox="1"/>
          <p:nvPr/>
        </p:nvSpPr>
        <p:spPr>
          <a:xfrm>
            <a:off x="3733800" y="2743200"/>
            <a:ext cx="1295400" cy="246221"/>
          </a:xfrm>
          <a:prstGeom prst="rect">
            <a:avLst/>
          </a:prstGeom>
          <a:noFill/>
        </p:spPr>
        <p:txBody>
          <a:bodyPr wrap="square" rtlCol="0">
            <a:spAutoFit/>
          </a:bodyPr>
          <a:lstStyle/>
          <a:p>
            <a:pPr algn="l">
              <a:tabLst>
                <a:tab pos="0" algn="l"/>
              </a:tabLst>
            </a:pPr>
            <a:r>
              <a:rPr lang="en-US" sz="1000" b="1" dirty="0" smtClean="0"/>
              <a:t>Election of </a:t>
            </a:r>
            <a:r>
              <a:rPr lang="en-US" sz="1000" b="1" dirty="0" smtClean="0"/>
              <a:t>2010  </a:t>
            </a:r>
            <a:endParaRPr lang="en-US" sz="1000" b="1" dirty="0"/>
          </a:p>
        </p:txBody>
      </p:sp>
    </p:spTree>
    <p:extLst>
      <p:ext uri="{BB962C8B-B14F-4D97-AF65-F5344CB8AC3E}">
        <p14:creationId xmlns:p14="http://schemas.microsoft.com/office/powerpoint/2010/main" xmlns="" val="1815893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r>
              <a:rPr lang="en-US" dirty="0" smtClean="0"/>
              <a:t>Issuance Schedule</a:t>
            </a:r>
          </a:p>
        </p:txBody>
      </p:sp>
      <p:sp>
        <p:nvSpPr>
          <p:cNvPr id="8195" name="Content Placeholder 2"/>
          <p:cNvSpPr>
            <a:spLocks noGrp="1"/>
          </p:cNvSpPr>
          <p:nvPr>
            <p:ph idx="1"/>
          </p:nvPr>
        </p:nvSpPr>
        <p:spPr>
          <a:xfrm>
            <a:off x="1143000" y="1371600"/>
            <a:ext cx="7239000" cy="1752600"/>
          </a:xfrm>
        </p:spPr>
        <p:txBody>
          <a:bodyPr/>
          <a:lstStyle/>
          <a:p>
            <a:pPr lvl="0"/>
            <a:r>
              <a:rPr lang="en-US" sz="1800" dirty="0" smtClean="0"/>
              <a:t>The current issuance schedule assumes a tax rate of $48 per $100,000 of assessed value, up to 40-year maturity structure and 4% AV growth</a:t>
            </a:r>
          </a:p>
          <a:p>
            <a:pPr lvl="1"/>
            <a:r>
              <a:rPr lang="en-US" sz="1400" dirty="0" smtClean="0"/>
              <a:t>Higher assessed value growth could permit earlier issuance and/or fewer </a:t>
            </a:r>
            <a:r>
              <a:rPr lang="en-US" sz="1400" dirty="0" smtClean="0"/>
              <a:t>transactions.</a:t>
            </a:r>
            <a:endParaRPr lang="en-US" sz="1400" dirty="0" smtClean="0"/>
          </a:p>
          <a:p>
            <a:pPr lvl="1"/>
            <a:r>
              <a:rPr lang="en-US" sz="1400" dirty="0" smtClean="0"/>
              <a:t>Shorter maturity term would constrain remaining authorization and/or require tax rates increases up to statutory maximum (i.e. 30-year structure would result in tax rate increase up to $56 per $100,000 of AV, absent favorable AV growth). </a:t>
            </a:r>
          </a:p>
          <a:p>
            <a:pPr lvl="0"/>
            <a:endParaRPr lang="en-US" sz="1800"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5</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xmlns="" val="1763482661"/>
              </p:ext>
            </p:extLst>
          </p:nvPr>
        </p:nvGraphicFramePr>
        <p:xfrm>
          <a:off x="1066800" y="2971801"/>
          <a:ext cx="7315199" cy="2788014"/>
        </p:xfrm>
        <a:graphic>
          <a:graphicData uri="http://schemas.openxmlformats.org/drawingml/2006/table">
            <a:tbl>
              <a:tblPr firstRow="1" bandRow="1">
                <a:effectLst/>
                <a:tableStyleId>{3C2FFA5D-87B4-456A-9821-1D502468CF0F}</a:tableStyleId>
              </a:tblPr>
              <a:tblGrid>
                <a:gridCol w="1068512"/>
                <a:gridCol w="1643865"/>
                <a:gridCol w="1534274"/>
                <a:gridCol w="1534274"/>
                <a:gridCol w="1534274"/>
              </a:tblGrid>
              <a:tr h="375602">
                <a:tc>
                  <a:txBody>
                    <a:bodyPr/>
                    <a:lstStyle/>
                    <a:p>
                      <a:pPr algn="ctr" rtl="0" fontAlgn="ctr"/>
                      <a:r>
                        <a:rPr lang="en-US" sz="1100" b="1" i="0" u="none" strike="noStrike" dirty="0" smtClean="0">
                          <a:solidFill>
                            <a:schemeClr val="tx1"/>
                          </a:solidFill>
                          <a:effectLst/>
                          <a:latin typeface="Arial" pitchFamily="34" charset="0"/>
                          <a:cs typeface="Arial" pitchFamily="34" charset="0"/>
                        </a:rPr>
                        <a:t>Year</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i="0" u="none" strike="noStrike" dirty="0" smtClean="0">
                          <a:solidFill>
                            <a:schemeClr val="tx1"/>
                          </a:solidFill>
                          <a:effectLst/>
                          <a:latin typeface="Arial" pitchFamily="34" charset="0"/>
                          <a:cs typeface="Arial" pitchFamily="34" charset="0"/>
                        </a:rPr>
                        <a:t>Series</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2010</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 D</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2012</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a:t>
                      </a:r>
                      <a:r>
                        <a:rPr lang="en-US" sz="1100" b="1" u="none" strike="noStrike" baseline="0" dirty="0" smtClean="0">
                          <a:solidFill>
                            <a:schemeClr val="tx1"/>
                          </a:solidFill>
                          <a:effectLst/>
                          <a:latin typeface="Arial" pitchFamily="34" charset="0"/>
                          <a:cs typeface="Arial" pitchFamily="34" charset="0"/>
                        </a:rPr>
                        <a:t> E</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Total</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r>
              <a:tr h="271573">
                <a:tc>
                  <a:txBody>
                    <a:bodyPr/>
                    <a:lstStyle/>
                    <a:p>
                      <a:pPr algn="ctr"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Previously Issued</a:t>
                      </a: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$140,000,000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$225,000,000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algn="ctr" rtl="0" fontAlgn="ctr"/>
                      <a:r>
                        <a:rPr lang="en-US" sz="1100" u="none" strike="noStrike" dirty="0" smtClean="0">
                          <a:effectLst/>
                          <a:latin typeface="Arial" pitchFamily="34" charset="0"/>
                          <a:cs typeface="Arial" pitchFamily="34" charset="0"/>
                        </a:rPr>
                        <a:t>2014-15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C</a:t>
                      </a:r>
                    </a:p>
                    <a:p>
                      <a:pPr algn="ctr" rtl="0" fontAlgn="ctr"/>
                      <a:r>
                        <a:rPr lang="en-US" sz="1100" u="none" strike="noStrike" baseline="0" dirty="0" smtClean="0">
                          <a:effectLst/>
                          <a:latin typeface="Arial" pitchFamily="34" charset="0"/>
                          <a:cs typeface="Arial" pitchFamily="34" charset="0"/>
                        </a:rPr>
                        <a:t>Elec. 2012 Ser. B</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50,000,000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135,000,000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2016-17</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D</a:t>
                      </a:r>
                    </a:p>
                    <a:p>
                      <a:pPr algn="ctr" rtl="0" fontAlgn="ctr"/>
                      <a:r>
                        <a:rPr lang="en-US" sz="1100" u="none" strike="noStrike" baseline="0" dirty="0" smtClean="0">
                          <a:effectLst/>
                          <a:latin typeface="Arial" pitchFamily="34" charset="0"/>
                          <a:cs typeface="Arial" pitchFamily="34" charset="0"/>
                        </a:rPr>
                        <a:t>Elec. 2012 Ser. C</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125,000,000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2018-19</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E</a:t>
                      </a:r>
                    </a:p>
                    <a:p>
                      <a:pPr algn="ctr" rtl="0" fontAlgn="ctr"/>
                      <a:r>
                        <a:rPr lang="en-US" sz="1100" u="none" strike="noStrike" baseline="0" dirty="0" smtClean="0">
                          <a:effectLst/>
                          <a:latin typeface="Arial" pitchFamily="34" charset="0"/>
                          <a:cs typeface="Arial" pitchFamily="34" charset="0"/>
                        </a:rPr>
                        <a:t>Elec. 2012 Ser. D</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125,000,000</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2020-21</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F</a:t>
                      </a:r>
                    </a:p>
                    <a:p>
                      <a:pPr algn="ctr" rtl="0" fontAlgn="ctr"/>
                      <a:r>
                        <a:rPr lang="en-US" sz="1100" u="none" strike="noStrike" baseline="0" dirty="0" smtClean="0">
                          <a:effectLst/>
                          <a:latin typeface="Arial" pitchFamily="34" charset="0"/>
                          <a:cs typeface="Arial" pitchFamily="34" charset="0"/>
                        </a:rPr>
                        <a:t>Elec. 2012 Ser. E</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44,714,718</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56,963,559</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101,678,277</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3756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2045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G</a:t>
                      </a:r>
                    </a:p>
                    <a:p>
                      <a:pPr algn="ctr" rtl="0" fontAlgn="ctr"/>
                      <a:r>
                        <a:rPr lang="en-US" sz="1100" u="none" strike="noStrike" baseline="0" dirty="0" smtClean="0">
                          <a:effectLst/>
                          <a:latin typeface="Arial" pitchFamily="34" charset="0"/>
                          <a:cs typeface="Arial" pitchFamily="34" charset="0"/>
                        </a:rPr>
                        <a:t>Elec. 2012 Ser. F</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20,285,282</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8,036,441</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28,321,723</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B w="19050" cap="flat" cmpd="sng" algn="ctr">
                      <a:solidFill>
                        <a:schemeClr val="bg1"/>
                      </a:solidFill>
                      <a:prstDash val="solid"/>
                      <a:round/>
                      <a:headEnd type="none" w="med" len="med"/>
                      <a:tailEnd type="none" w="med" len="med"/>
                    </a:lnB>
                  </a:tcPr>
                </a:tc>
              </a:tr>
              <a:tr h="262829">
                <a:tc>
                  <a:txBody>
                    <a:bodyPr/>
                    <a:lstStyle/>
                    <a:p>
                      <a:pPr algn="l"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l" rtl="0" fontAlgn="ctr"/>
                      <a:r>
                        <a:rPr lang="en-US" sz="1100" u="none" strike="noStrike" dirty="0">
                          <a:effectLst/>
                          <a:latin typeface="Arial" pitchFamily="34" charset="0"/>
                          <a:cs typeface="Arial" pitchFamily="34" charset="0"/>
                        </a:rPr>
                        <a:t> </a:t>
                      </a: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$380,000,000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$360,000,000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$740,000,000</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T w="19050" cap="flat" cmpd="sng" algn="ctr">
                      <a:solidFill>
                        <a:schemeClr val="bg1"/>
                      </a:solidFill>
                      <a:prstDash val="solid"/>
                      <a:round/>
                      <a:headEnd type="none" w="med" len="med"/>
                      <a:tailEnd type="none" w="med" len="med"/>
                    </a:lnT>
                  </a:tcPr>
                </a:tc>
              </a:tr>
            </a:tbl>
          </a:graphicData>
        </a:graphic>
      </p:graphicFrame>
      <p:sp>
        <p:nvSpPr>
          <p:cNvPr id="11" name="TextBox 10"/>
          <p:cNvSpPr txBox="1"/>
          <p:nvPr/>
        </p:nvSpPr>
        <p:spPr>
          <a:xfrm>
            <a:off x="1181100" y="5769114"/>
            <a:ext cx="6781800" cy="707886"/>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issued after 2015 may be required to use AB 182 compliant capital appreciation bonds or the District may need to use Bond Anticipation Notes.  </a:t>
            </a:r>
          </a:p>
          <a:p>
            <a:pPr algn="l">
              <a:tabLst>
                <a:tab pos="0" algn="l"/>
              </a:tabLst>
            </a:pPr>
            <a:endParaRPr lang="en-US" sz="1000" dirty="0"/>
          </a:p>
        </p:txBody>
      </p:sp>
    </p:spTree>
    <p:extLst>
      <p:ext uri="{BB962C8B-B14F-4D97-AF65-F5344CB8AC3E}">
        <p14:creationId xmlns:p14="http://schemas.microsoft.com/office/powerpoint/2010/main" xmlns="" val="324811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Financing Schedule*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608535718"/>
              </p:ext>
            </p:extLst>
          </p:nvPr>
        </p:nvGraphicFramePr>
        <p:xfrm>
          <a:off x="914400" y="1219200"/>
          <a:ext cx="7467600" cy="4913136"/>
        </p:xfrm>
        <a:graphic>
          <a:graphicData uri="http://schemas.openxmlformats.org/drawingml/2006/table">
            <a:tbl>
              <a:tblPr firstRow="1" bandRow="1">
                <a:tableStyleId>{5C22544A-7EE6-4342-B048-85BDC9FD1C3A}</a:tableStyleId>
              </a:tblPr>
              <a:tblGrid>
                <a:gridCol w="1828800"/>
                <a:gridCol w="5638800"/>
              </a:tblGrid>
              <a:tr h="375138">
                <a:tc>
                  <a:txBody>
                    <a:bodyPr/>
                    <a:lstStyle/>
                    <a:p>
                      <a:r>
                        <a:rPr lang="en-US" sz="1050" dirty="0" smtClean="0">
                          <a:solidFill>
                            <a:srgbClr val="0A0A0A"/>
                          </a:solidFill>
                          <a:latin typeface="Arial" pitchFamily="34" charset="0"/>
                          <a:cs typeface="Arial" pitchFamily="34" charset="0"/>
                        </a:rPr>
                        <a:t>Date</a:t>
                      </a:r>
                      <a:endParaRPr lang="en-US" sz="1050" dirty="0">
                        <a:solidFill>
                          <a:srgbClr val="0A0A0A"/>
                        </a:solidFill>
                        <a:latin typeface="Arial" pitchFamily="34" charset="0"/>
                        <a:cs typeface="Arial" pitchFamily="34" charset="0"/>
                      </a:endParaRPr>
                    </a:p>
                  </a:txBody>
                  <a:tcPr anchor="ctr"/>
                </a:tc>
                <a:tc>
                  <a:txBody>
                    <a:bodyPr/>
                    <a:lstStyle/>
                    <a:p>
                      <a:r>
                        <a:rPr lang="en-US" sz="1050" dirty="0" smtClean="0">
                          <a:solidFill>
                            <a:srgbClr val="0A0A0A"/>
                          </a:solidFill>
                          <a:latin typeface="Arial" pitchFamily="34" charset="0"/>
                          <a:cs typeface="Arial" pitchFamily="34" charset="0"/>
                        </a:rPr>
                        <a:t>Activity</a:t>
                      </a:r>
                      <a:endParaRPr lang="en-US" sz="1050" dirty="0">
                        <a:solidFill>
                          <a:srgbClr val="0A0A0A"/>
                        </a:solidFill>
                        <a:latin typeface="Arial" pitchFamily="34" charset="0"/>
                        <a:cs typeface="Arial" pitchFamily="34" charset="0"/>
                      </a:endParaRPr>
                    </a:p>
                  </a:txBody>
                  <a:tcPr anchor="ctr"/>
                </a:tc>
              </a:tr>
              <a:tr h="375138">
                <a:tc>
                  <a:txBody>
                    <a:bodyPr/>
                    <a:lstStyle/>
                    <a:p>
                      <a:r>
                        <a:rPr lang="en-US" sz="1050" dirty="0" smtClean="0">
                          <a:solidFill>
                            <a:srgbClr val="0A0A0A"/>
                          </a:solidFill>
                          <a:latin typeface="Arial" pitchFamily="34" charset="0"/>
                          <a:cs typeface="Arial" pitchFamily="34" charset="0"/>
                        </a:rPr>
                        <a:t>September 9,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Subcommittee</a:t>
                      </a:r>
                      <a:r>
                        <a:rPr lang="en-US" sz="1050" baseline="0" dirty="0" smtClean="0">
                          <a:solidFill>
                            <a:srgbClr val="0A0A0A"/>
                          </a:solidFill>
                          <a:latin typeface="Arial" pitchFamily="34" charset="0"/>
                          <a:cs typeface="Arial" pitchFamily="34" charset="0"/>
                        </a:rPr>
                        <a:t> approval of financing schedule and structure</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September</a:t>
                      </a:r>
                      <a:r>
                        <a:rPr lang="en-US" sz="1050" b="1" baseline="0" dirty="0" smtClean="0">
                          <a:solidFill>
                            <a:srgbClr val="0A0A0A"/>
                          </a:solidFill>
                          <a:latin typeface="Arial" pitchFamily="34" charset="0"/>
                          <a:cs typeface="Arial" pitchFamily="34" charset="0"/>
                        </a:rPr>
                        <a:t> 17, 2014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a:t>
                      </a:r>
                      <a:r>
                        <a:rPr lang="en-US" sz="1050" b="1" baseline="0" dirty="0" smtClean="0">
                          <a:solidFill>
                            <a:srgbClr val="0A0A0A"/>
                          </a:solidFill>
                          <a:latin typeface="Arial" pitchFamily="34" charset="0"/>
                          <a:cs typeface="Arial" pitchFamily="34" charset="0"/>
                        </a:rPr>
                        <a:t> of financing team</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 18,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Financing Kickoff</a:t>
                      </a:r>
                      <a:r>
                        <a:rPr lang="en-US" sz="1050" baseline="0" dirty="0" smtClean="0">
                          <a:solidFill>
                            <a:srgbClr val="0A0A0A"/>
                          </a:solidFill>
                          <a:latin typeface="Arial" pitchFamily="34" charset="0"/>
                          <a:cs typeface="Arial" pitchFamily="34" charset="0"/>
                        </a:rPr>
                        <a:t> Meeting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September-October</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Drafting</a:t>
                      </a:r>
                      <a:r>
                        <a:rPr lang="en-US" sz="1050" baseline="0" dirty="0" smtClean="0">
                          <a:solidFill>
                            <a:srgbClr val="0A0A0A"/>
                          </a:solidFill>
                          <a:latin typeface="Arial" pitchFamily="34" charset="0"/>
                          <a:cs typeface="Arial" pitchFamily="34" charset="0"/>
                        </a:rPr>
                        <a:t> of legal documents and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pPr marL="0" algn="l" defTabSz="914400" rtl="0" eaLnBrk="1" latinLnBrk="0" hangingPunct="1"/>
                      <a:r>
                        <a:rPr lang="en-US" sz="1050" b="1" kern="1200" dirty="0" smtClean="0">
                          <a:solidFill>
                            <a:srgbClr val="0A0A0A"/>
                          </a:solidFill>
                          <a:latin typeface="Arial" pitchFamily="34" charset="0"/>
                          <a:ea typeface="+mn-ea"/>
                          <a:cs typeface="Arial" pitchFamily="34" charset="0"/>
                        </a:rPr>
                        <a:t>October 15, 2014</a:t>
                      </a:r>
                      <a:endParaRPr lang="en-US" sz="1050" b="1" kern="1200" dirty="0">
                        <a:solidFill>
                          <a:srgbClr val="0A0A0A"/>
                        </a:solidFill>
                        <a:latin typeface="Arial" pitchFamily="34" charset="0"/>
                        <a:ea typeface="+mn-ea"/>
                        <a:cs typeface="Arial" pitchFamily="34" charset="0"/>
                      </a:endParaRPr>
                    </a:p>
                  </a:txBody>
                  <a:tcPr anchor="ctr">
                    <a:solidFill>
                      <a:schemeClr val="accent1"/>
                    </a:solidFill>
                  </a:tcPr>
                </a:tc>
                <a:tc>
                  <a:txBody>
                    <a:bodyPr/>
                    <a:lstStyle/>
                    <a:p>
                      <a:pPr marL="0" algn="l" defTabSz="914400" rtl="0" eaLnBrk="1" latinLnBrk="0" hangingPunct="1"/>
                      <a:r>
                        <a:rPr lang="en-US" sz="1050" b="1" kern="1200" dirty="0" smtClean="0">
                          <a:solidFill>
                            <a:srgbClr val="0A0A0A"/>
                          </a:solidFill>
                          <a:latin typeface="Arial" pitchFamily="34" charset="0"/>
                          <a:ea typeface="+mn-ea"/>
                          <a:cs typeface="Arial" pitchFamily="34" charset="0"/>
                        </a:rPr>
                        <a:t>Informational item: resolution authorizing sale (1st of 2 required consecutive meetings)</a:t>
                      </a:r>
                      <a:endParaRPr lang="en-US" sz="1050" b="1" kern="1200" dirty="0">
                        <a:solidFill>
                          <a:srgbClr val="0A0A0A"/>
                        </a:solidFill>
                        <a:latin typeface="Arial" pitchFamily="34" charset="0"/>
                        <a:ea typeface="+mn-ea"/>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November</a:t>
                      </a:r>
                      <a:r>
                        <a:rPr lang="en-US" sz="1050" b="1" baseline="0" dirty="0" smtClean="0">
                          <a:solidFill>
                            <a:srgbClr val="0A0A0A"/>
                          </a:solidFill>
                          <a:latin typeface="Arial" pitchFamily="34" charset="0"/>
                          <a:cs typeface="Arial" pitchFamily="34" charset="0"/>
                        </a:rPr>
                        <a:t> 12, 2014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 of resolution</a:t>
                      </a:r>
                      <a:r>
                        <a:rPr lang="en-US" sz="1050" b="1" baseline="0" dirty="0" smtClean="0">
                          <a:solidFill>
                            <a:srgbClr val="0A0A0A"/>
                          </a:solidFill>
                          <a:latin typeface="Arial" pitchFamily="34" charset="0"/>
                          <a:cs typeface="Arial" pitchFamily="34" charset="0"/>
                        </a:rPr>
                        <a:t>, legal documents, and preliminary official statement</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January 12,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Meetings with rating agencies</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February</a:t>
                      </a:r>
                      <a:r>
                        <a:rPr lang="en-US" sz="1050" b="1" baseline="0" dirty="0" smtClean="0">
                          <a:solidFill>
                            <a:srgbClr val="0A0A0A"/>
                          </a:solidFill>
                          <a:latin typeface="Arial" pitchFamily="34" charset="0"/>
                          <a:cs typeface="Arial" pitchFamily="34" charset="0"/>
                        </a:rPr>
                        <a:t> 11, 2015</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a:t>
                      </a:r>
                      <a:r>
                        <a:rPr lang="en-US" sz="1050" b="1" baseline="0" dirty="0" smtClean="0">
                          <a:solidFill>
                            <a:srgbClr val="0A0A0A"/>
                          </a:solidFill>
                          <a:latin typeface="Arial" pitchFamily="34" charset="0"/>
                          <a:cs typeface="Arial" pitchFamily="34" charset="0"/>
                        </a:rPr>
                        <a:t> of updated preliminary official statement</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February 12,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Post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February</a:t>
                      </a:r>
                      <a:r>
                        <a:rPr lang="en-US" sz="1050" baseline="0" dirty="0" smtClean="0">
                          <a:solidFill>
                            <a:srgbClr val="0A0A0A"/>
                          </a:solidFill>
                          <a:latin typeface="Arial" pitchFamily="34" charset="0"/>
                          <a:cs typeface="Arial" pitchFamily="34" charset="0"/>
                        </a:rPr>
                        <a:t> 16</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Investor</a:t>
                      </a:r>
                      <a:r>
                        <a:rPr lang="en-US" sz="1050" baseline="0" dirty="0" smtClean="0">
                          <a:solidFill>
                            <a:srgbClr val="0A0A0A"/>
                          </a:solidFill>
                          <a:latin typeface="Arial" pitchFamily="34" charset="0"/>
                          <a:cs typeface="Arial" pitchFamily="34" charset="0"/>
                        </a:rPr>
                        <a:t> outreach &amp; discussion</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February 26 or March 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Pricing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March 11, 2015</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Closing</a:t>
                      </a:r>
                      <a:endParaRPr lang="en-US" sz="1050" dirty="0">
                        <a:solidFill>
                          <a:srgbClr val="0A0A0A"/>
                        </a:solidFill>
                        <a:latin typeface="Arial" pitchFamily="34" charset="0"/>
                        <a:cs typeface="Arial" pitchFamily="34" charset="0"/>
                      </a:endParaRPr>
                    </a:p>
                  </a:txBody>
                  <a:tcPr anchor="ctr">
                    <a:solidFill>
                      <a:schemeClr val="accent1"/>
                    </a:solidFill>
                  </a:tcPr>
                </a:tc>
              </a:tr>
            </a:tbl>
          </a:graphicData>
        </a:graphic>
      </p:graphicFrame>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CE6BB668-8FD2-4BAF-8BC4-9C9171CD2021}" type="slidenum">
              <a:rPr lang="en-US" altLang="en-US" smtClean="0"/>
              <a:pPr>
                <a:defRPr/>
              </a:pPr>
              <a:t>6</a:t>
            </a:fld>
            <a:endParaRPr lang="en-US" altLang="en-US" dirty="0"/>
          </a:p>
        </p:txBody>
      </p:sp>
      <p:sp>
        <p:nvSpPr>
          <p:cNvPr id="7" name="TextBox 6"/>
          <p:cNvSpPr txBox="1"/>
          <p:nvPr/>
        </p:nvSpPr>
        <p:spPr>
          <a:xfrm>
            <a:off x="930485" y="6104187"/>
            <a:ext cx="1252266" cy="246221"/>
          </a:xfrm>
          <a:prstGeom prst="rect">
            <a:avLst/>
          </a:prstGeom>
          <a:noFill/>
        </p:spPr>
        <p:txBody>
          <a:bodyPr wrap="none" rtlCol="0">
            <a:spAutoFit/>
          </a:bodyPr>
          <a:lstStyle/>
          <a:p>
            <a:r>
              <a:rPr lang="en-US" sz="1000" dirty="0" smtClean="0"/>
              <a:t>*Subject to change</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Alternative/Accelerated Financing Schedule*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608535718"/>
              </p:ext>
            </p:extLst>
          </p:nvPr>
        </p:nvGraphicFramePr>
        <p:xfrm>
          <a:off x="914400" y="1219200"/>
          <a:ext cx="7467600" cy="4537998"/>
        </p:xfrm>
        <a:graphic>
          <a:graphicData uri="http://schemas.openxmlformats.org/drawingml/2006/table">
            <a:tbl>
              <a:tblPr firstRow="1" bandRow="1">
                <a:tableStyleId>{5C22544A-7EE6-4342-B048-85BDC9FD1C3A}</a:tableStyleId>
              </a:tblPr>
              <a:tblGrid>
                <a:gridCol w="1905000"/>
                <a:gridCol w="5562600"/>
              </a:tblGrid>
              <a:tr h="375138">
                <a:tc>
                  <a:txBody>
                    <a:bodyPr/>
                    <a:lstStyle/>
                    <a:p>
                      <a:r>
                        <a:rPr lang="en-US" sz="1050" dirty="0" smtClean="0">
                          <a:solidFill>
                            <a:srgbClr val="0A0A0A"/>
                          </a:solidFill>
                          <a:latin typeface="Arial" pitchFamily="34" charset="0"/>
                          <a:cs typeface="Arial" pitchFamily="34" charset="0"/>
                        </a:rPr>
                        <a:t>Date</a:t>
                      </a:r>
                      <a:endParaRPr lang="en-US" sz="1050" dirty="0">
                        <a:solidFill>
                          <a:srgbClr val="0A0A0A"/>
                        </a:solidFill>
                        <a:latin typeface="Arial" pitchFamily="34" charset="0"/>
                        <a:cs typeface="Arial" pitchFamily="34" charset="0"/>
                      </a:endParaRPr>
                    </a:p>
                  </a:txBody>
                  <a:tcPr anchor="ctr"/>
                </a:tc>
                <a:tc>
                  <a:txBody>
                    <a:bodyPr/>
                    <a:lstStyle/>
                    <a:p>
                      <a:r>
                        <a:rPr lang="en-US" sz="1050" dirty="0" smtClean="0">
                          <a:solidFill>
                            <a:srgbClr val="0A0A0A"/>
                          </a:solidFill>
                          <a:latin typeface="Arial" pitchFamily="34" charset="0"/>
                          <a:cs typeface="Arial" pitchFamily="34" charset="0"/>
                        </a:rPr>
                        <a:t>Activity</a:t>
                      </a:r>
                      <a:endParaRPr lang="en-US" sz="1050" dirty="0">
                        <a:solidFill>
                          <a:srgbClr val="0A0A0A"/>
                        </a:solidFill>
                        <a:latin typeface="Arial" pitchFamily="34" charset="0"/>
                        <a:cs typeface="Arial" pitchFamily="34" charset="0"/>
                      </a:endParaRPr>
                    </a:p>
                  </a:txBody>
                  <a:tcPr anchor="ctr"/>
                </a:tc>
              </a:tr>
              <a:tr h="375138">
                <a:tc>
                  <a:txBody>
                    <a:bodyPr/>
                    <a:lstStyle/>
                    <a:p>
                      <a:r>
                        <a:rPr lang="en-US" sz="1050" dirty="0" smtClean="0">
                          <a:solidFill>
                            <a:srgbClr val="0A0A0A"/>
                          </a:solidFill>
                          <a:latin typeface="Arial" pitchFamily="34" charset="0"/>
                          <a:cs typeface="Arial" pitchFamily="34" charset="0"/>
                        </a:rPr>
                        <a:t>September 9,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Subcommittee</a:t>
                      </a:r>
                      <a:r>
                        <a:rPr lang="en-US" sz="1050" baseline="0" dirty="0" smtClean="0">
                          <a:solidFill>
                            <a:srgbClr val="0A0A0A"/>
                          </a:solidFill>
                          <a:latin typeface="Arial" pitchFamily="34" charset="0"/>
                          <a:cs typeface="Arial" pitchFamily="34" charset="0"/>
                        </a:rPr>
                        <a:t> approval of financing schedule and structure</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September</a:t>
                      </a:r>
                      <a:r>
                        <a:rPr lang="en-US" sz="1050" b="1" baseline="0" dirty="0" smtClean="0">
                          <a:solidFill>
                            <a:srgbClr val="0A0A0A"/>
                          </a:solidFill>
                          <a:latin typeface="Arial" pitchFamily="34" charset="0"/>
                          <a:cs typeface="Arial" pitchFamily="34" charset="0"/>
                        </a:rPr>
                        <a:t> 17, 2014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a:t>
                      </a:r>
                      <a:r>
                        <a:rPr lang="en-US" sz="1050" b="1" baseline="0" dirty="0" smtClean="0">
                          <a:solidFill>
                            <a:srgbClr val="0A0A0A"/>
                          </a:solidFill>
                          <a:latin typeface="Arial" pitchFamily="34" charset="0"/>
                          <a:cs typeface="Arial" pitchFamily="34" charset="0"/>
                        </a:rPr>
                        <a:t> of financing team</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 18,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Financing Kickoff</a:t>
                      </a:r>
                      <a:r>
                        <a:rPr lang="en-US" sz="1050" baseline="0" dirty="0" smtClean="0">
                          <a:solidFill>
                            <a:srgbClr val="0A0A0A"/>
                          </a:solidFill>
                          <a:latin typeface="Arial" pitchFamily="34" charset="0"/>
                          <a:cs typeface="Arial" pitchFamily="34" charset="0"/>
                        </a:rPr>
                        <a:t> Meeting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September-October</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Drafting</a:t>
                      </a:r>
                      <a:r>
                        <a:rPr lang="en-US" sz="1050" baseline="0" dirty="0" smtClean="0">
                          <a:solidFill>
                            <a:srgbClr val="0A0A0A"/>
                          </a:solidFill>
                          <a:latin typeface="Arial" pitchFamily="34" charset="0"/>
                          <a:cs typeface="Arial" pitchFamily="34" charset="0"/>
                        </a:rPr>
                        <a:t> of legal documents and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October 15,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Informational item:</a:t>
                      </a:r>
                      <a:r>
                        <a:rPr lang="en-US" sz="1050" b="1" baseline="0" dirty="0" smtClean="0">
                          <a:solidFill>
                            <a:srgbClr val="0A0A0A"/>
                          </a:solidFill>
                          <a:latin typeface="Arial" pitchFamily="34" charset="0"/>
                          <a:cs typeface="Arial" pitchFamily="34" charset="0"/>
                        </a:rPr>
                        <a:t> </a:t>
                      </a:r>
                      <a:r>
                        <a:rPr lang="en-US" sz="1050" b="1" dirty="0" smtClean="0">
                          <a:solidFill>
                            <a:srgbClr val="0A0A0A"/>
                          </a:solidFill>
                          <a:latin typeface="Arial" pitchFamily="34" charset="0"/>
                          <a:cs typeface="Arial" pitchFamily="34" charset="0"/>
                        </a:rPr>
                        <a:t>resolution</a:t>
                      </a:r>
                      <a:r>
                        <a:rPr lang="en-US" sz="1050" b="1" baseline="0" dirty="0" smtClean="0">
                          <a:solidFill>
                            <a:srgbClr val="0A0A0A"/>
                          </a:solidFill>
                          <a:latin typeface="Arial" pitchFamily="34" charset="0"/>
                          <a:cs typeface="Arial" pitchFamily="34" charset="0"/>
                        </a:rPr>
                        <a:t> authorizing sale (1</a:t>
                      </a:r>
                      <a:r>
                        <a:rPr lang="en-US" sz="1050" b="1" baseline="30000" dirty="0" smtClean="0">
                          <a:solidFill>
                            <a:srgbClr val="0A0A0A"/>
                          </a:solidFill>
                          <a:latin typeface="Arial" pitchFamily="34" charset="0"/>
                          <a:cs typeface="Arial" pitchFamily="34" charset="0"/>
                        </a:rPr>
                        <a:t>st</a:t>
                      </a:r>
                      <a:r>
                        <a:rPr lang="en-US" sz="1050" b="1" baseline="0" dirty="0" smtClean="0">
                          <a:solidFill>
                            <a:srgbClr val="0A0A0A"/>
                          </a:solidFill>
                          <a:latin typeface="Arial" pitchFamily="34" charset="0"/>
                          <a:cs typeface="Arial" pitchFamily="34" charset="0"/>
                        </a:rPr>
                        <a:t> of 2 required consecutive meetings)</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November</a:t>
                      </a:r>
                      <a:r>
                        <a:rPr lang="en-US" sz="1050" baseline="0" dirty="0" smtClean="0">
                          <a:solidFill>
                            <a:srgbClr val="0A0A0A"/>
                          </a:solidFill>
                          <a:latin typeface="Arial" pitchFamily="34" charset="0"/>
                          <a:cs typeface="Arial" pitchFamily="34" charset="0"/>
                        </a:rPr>
                        <a:t> 3</a:t>
                      </a:r>
                      <a:r>
                        <a:rPr lang="en-US" sz="1050" dirty="0" smtClean="0">
                          <a:solidFill>
                            <a:srgbClr val="0A0A0A"/>
                          </a:solidFill>
                          <a:latin typeface="Arial" pitchFamily="34" charset="0"/>
                          <a:cs typeface="Arial" pitchFamily="34" charset="0"/>
                        </a:rPr>
                        <a:t>,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Meetings with rating agencies</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b="1" dirty="0" smtClean="0">
                          <a:solidFill>
                            <a:srgbClr val="0A0A0A"/>
                          </a:solidFill>
                          <a:latin typeface="Arial" pitchFamily="34" charset="0"/>
                          <a:cs typeface="Arial" pitchFamily="34" charset="0"/>
                        </a:rPr>
                        <a:t>November</a:t>
                      </a:r>
                      <a:r>
                        <a:rPr lang="en-US" sz="1050" b="1" baseline="0" dirty="0" smtClean="0">
                          <a:solidFill>
                            <a:srgbClr val="0A0A0A"/>
                          </a:solidFill>
                          <a:latin typeface="Arial" pitchFamily="34" charset="0"/>
                          <a:cs typeface="Arial" pitchFamily="34" charset="0"/>
                        </a:rPr>
                        <a:t> 12, 2014</a:t>
                      </a:r>
                      <a:endParaRPr lang="en-US" sz="1050" b="1"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b="1" dirty="0" smtClean="0">
                          <a:solidFill>
                            <a:srgbClr val="0A0A0A"/>
                          </a:solidFill>
                          <a:latin typeface="Arial" pitchFamily="34" charset="0"/>
                          <a:cs typeface="Arial" pitchFamily="34" charset="0"/>
                        </a:rPr>
                        <a:t>Board approval of resolution</a:t>
                      </a:r>
                      <a:r>
                        <a:rPr lang="en-US" sz="1050" b="1" baseline="0" dirty="0" smtClean="0">
                          <a:solidFill>
                            <a:srgbClr val="0A0A0A"/>
                          </a:solidFill>
                          <a:latin typeface="Arial" pitchFamily="34" charset="0"/>
                          <a:cs typeface="Arial" pitchFamily="34" charset="0"/>
                        </a:rPr>
                        <a:t>, legal documents, and preliminary official statement</a:t>
                      </a:r>
                      <a:endParaRPr lang="en-US" sz="1050" b="1"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November</a:t>
                      </a:r>
                      <a:r>
                        <a:rPr lang="en-US" sz="1050" baseline="0" dirty="0" smtClean="0">
                          <a:solidFill>
                            <a:srgbClr val="0A0A0A"/>
                          </a:solidFill>
                          <a:latin typeface="Arial" pitchFamily="34" charset="0"/>
                          <a:cs typeface="Arial" pitchFamily="34" charset="0"/>
                        </a:rPr>
                        <a:t> 13, 2014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Post Preliminary Official Statement</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November</a:t>
                      </a:r>
                      <a:r>
                        <a:rPr lang="en-US" sz="1050" baseline="0" dirty="0" smtClean="0">
                          <a:solidFill>
                            <a:srgbClr val="0A0A0A"/>
                          </a:solidFill>
                          <a:latin typeface="Arial" pitchFamily="34" charset="0"/>
                          <a:cs typeface="Arial" pitchFamily="34" charset="0"/>
                        </a:rPr>
                        <a:t> 17, 2014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Investor</a:t>
                      </a:r>
                      <a:r>
                        <a:rPr lang="en-US" sz="1050" baseline="0" dirty="0" smtClean="0">
                          <a:solidFill>
                            <a:srgbClr val="0A0A0A"/>
                          </a:solidFill>
                          <a:latin typeface="Arial" pitchFamily="34" charset="0"/>
                          <a:cs typeface="Arial" pitchFamily="34" charset="0"/>
                        </a:rPr>
                        <a:t> outreach &amp; discussion</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December 1,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Pricing</a:t>
                      </a:r>
                      <a:endParaRPr lang="en-US" sz="1050" dirty="0">
                        <a:solidFill>
                          <a:srgbClr val="0A0A0A"/>
                        </a:solidFill>
                        <a:latin typeface="Arial" pitchFamily="34" charset="0"/>
                        <a:cs typeface="Arial" pitchFamily="34" charset="0"/>
                      </a:endParaRPr>
                    </a:p>
                  </a:txBody>
                  <a:tcPr anchor="ctr">
                    <a:solidFill>
                      <a:schemeClr val="accent1"/>
                    </a:solidFill>
                  </a:tcPr>
                </a:tc>
              </a:tr>
              <a:tr h="375138">
                <a:tc>
                  <a:txBody>
                    <a:bodyPr/>
                    <a:lstStyle/>
                    <a:p>
                      <a:r>
                        <a:rPr lang="en-US" sz="1050" dirty="0" smtClean="0">
                          <a:solidFill>
                            <a:srgbClr val="0A0A0A"/>
                          </a:solidFill>
                          <a:latin typeface="Arial" pitchFamily="34" charset="0"/>
                          <a:cs typeface="Arial" pitchFamily="34" charset="0"/>
                        </a:rPr>
                        <a:t>Week of December 15, 2014</a:t>
                      </a:r>
                      <a:endParaRPr lang="en-US" sz="1050" dirty="0">
                        <a:solidFill>
                          <a:srgbClr val="0A0A0A"/>
                        </a:solidFill>
                        <a:latin typeface="Arial" pitchFamily="34" charset="0"/>
                        <a:cs typeface="Arial" pitchFamily="34" charset="0"/>
                      </a:endParaRPr>
                    </a:p>
                  </a:txBody>
                  <a:tcPr anchor="ctr">
                    <a:solidFill>
                      <a:schemeClr val="accent1"/>
                    </a:solidFill>
                  </a:tcPr>
                </a:tc>
                <a:tc>
                  <a:txBody>
                    <a:bodyPr/>
                    <a:lstStyle/>
                    <a:p>
                      <a:r>
                        <a:rPr lang="en-US" sz="1050" dirty="0" smtClean="0">
                          <a:solidFill>
                            <a:srgbClr val="0A0A0A"/>
                          </a:solidFill>
                          <a:latin typeface="Arial" pitchFamily="34" charset="0"/>
                          <a:cs typeface="Arial" pitchFamily="34" charset="0"/>
                        </a:rPr>
                        <a:t>Closing</a:t>
                      </a:r>
                      <a:endParaRPr lang="en-US" sz="1050" dirty="0">
                        <a:solidFill>
                          <a:srgbClr val="0A0A0A"/>
                        </a:solidFill>
                        <a:latin typeface="Arial" pitchFamily="34" charset="0"/>
                        <a:cs typeface="Arial" pitchFamily="34" charset="0"/>
                      </a:endParaRPr>
                    </a:p>
                  </a:txBody>
                  <a:tcPr anchor="ctr">
                    <a:solidFill>
                      <a:schemeClr val="accent1"/>
                    </a:solidFill>
                  </a:tcPr>
                </a:tc>
              </a:tr>
            </a:tbl>
          </a:graphicData>
        </a:graphic>
      </p:graphicFrame>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CE6BB668-8FD2-4BAF-8BC4-9C9171CD2021}" type="slidenum">
              <a:rPr lang="en-US" altLang="en-US" smtClean="0"/>
              <a:pPr>
                <a:defRPr/>
              </a:pPr>
              <a:t>7</a:t>
            </a:fld>
            <a:endParaRPr lang="en-US" altLang="en-US" dirty="0"/>
          </a:p>
        </p:txBody>
      </p:sp>
      <p:sp>
        <p:nvSpPr>
          <p:cNvPr id="7" name="TextBox 6"/>
          <p:cNvSpPr txBox="1"/>
          <p:nvPr/>
        </p:nvSpPr>
        <p:spPr>
          <a:xfrm>
            <a:off x="930485" y="6104187"/>
            <a:ext cx="1252266" cy="246221"/>
          </a:xfrm>
          <a:prstGeom prst="rect">
            <a:avLst/>
          </a:prstGeom>
          <a:noFill/>
        </p:spPr>
        <p:txBody>
          <a:bodyPr wrap="none" rtlCol="0">
            <a:spAutoFit/>
          </a:bodyPr>
          <a:lstStyle/>
          <a:p>
            <a:r>
              <a:rPr lang="en-US" sz="1000" dirty="0" smtClean="0"/>
              <a:t>*Subject to change</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a:t>
            </a:r>
            <a:r>
              <a:rPr lang="en-US" dirty="0" smtClean="0"/>
              <a:t>Pricing in 2015</a:t>
            </a:r>
            <a:endParaRPr lang="en-US" dirty="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dirty="0"/>
          </a:p>
        </p:txBody>
      </p:sp>
      <p:sp>
        <p:nvSpPr>
          <p:cNvPr id="5" name="Slide Number Placeholder 4"/>
          <p:cNvSpPr>
            <a:spLocks noGrp="1"/>
          </p:cNvSpPr>
          <p:nvPr>
            <p:ph type="sldNum" sz="quarter" idx="11"/>
          </p:nvPr>
        </p:nvSpPr>
        <p:spPr/>
        <p:txBody>
          <a:bodyPr/>
          <a:lstStyle/>
          <a:p>
            <a:pPr>
              <a:defRPr/>
            </a:pPr>
            <a:fld id="{CE6BB668-8FD2-4BAF-8BC4-9C9171CD2021}" type="slidenum">
              <a:rPr lang="en-US" altLang="en-US" smtClean="0"/>
              <a:pPr>
                <a:defRPr/>
              </a:pPr>
              <a:t>8</a:t>
            </a:fld>
            <a:endParaRPr lang="en-US" altLang="en-US" dirty="0"/>
          </a:p>
        </p:txBody>
      </p:sp>
      <p:sp>
        <p:nvSpPr>
          <p:cNvPr id="8" name="Content Placeholder 7"/>
          <p:cNvSpPr>
            <a:spLocks noGrp="1"/>
          </p:cNvSpPr>
          <p:nvPr>
            <p:ph idx="1"/>
          </p:nvPr>
        </p:nvSpPr>
        <p:spPr>
          <a:xfrm>
            <a:off x="1143000" y="1447800"/>
            <a:ext cx="7239000" cy="3733800"/>
          </a:xfrm>
        </p:spPr>
        <p:txBody>
          <a:bodyPr/>
          <a:lstStyle/>
          <a:p>
            <a:r>
              <a:rPr lang="en-US" dirty="0" smtClean="0"/>
              <a:t>While interest rates are currently low, there appears to be very </a:t>
            </a:r>
            <a:r>
              <a:rPr lang="en-US" dirty="0" smtClean="0"/>
              <a:t>little </a:t>
            </a:r>
            <a:r>
              <a:rPr lang="en-US" dirty="0" smtClean="0"/>
              <a:t>upward pressure which would drastically change rates into early 2015.</a:t>
            </a:r>
          </a:p>
          <a:p>
            <a:pPr>
              <a:buNone/>
            </a:pPr>
            <a:endParaRPr lang="en-US" dirty="0" smtClean="0"/>
          </a:p>
          <a:p>
            <a:r>
              <a:rPr lang="en-US" dirty="0" smtClean="0"/>
              <a:t>Looking </a:t>
            </a:r>
            <a:r>
              <a:rPr lang="en-US" dirty="0" smtClean="0"/>
              <a:t>for increased investor interest in the District's bonds.</a:t>
            </a:r>
          </a:p>
          <a:p>
            <a:pPr lvl="1"/>
            <a:r>
              <a:rPr lang="en-US" dirty="0" smtClean="0"/>
              <a:t>Our recommendation is for</a:t>
            </a:r>
            <a:r>
              <a:rPr lang="en-US" dirty="0" smtClean="0"/>
              <a:t> additional time to </a:t>
            </a:r>
            <a:r>
              <a:rPr lang="en-US" dirty="0" smtClean="0"/>
              <a:t>be </a:t>
            </a:r>
            <a:r>
              <a:rPr lang="en-US" dirty="0" smtClean="0"/>
              <a:t>placed </a:t>
            </a:r>
            <a:r>
              <a:rPr lang="en-US" dirty="0" smtClean="0"/>
              <a:t>between the SEC Subpoenas and the District coming to </a:t>
            </a:r>
            <a:r>
              <a:rPr lang="en-US" dirty="0" smtClean="0"/>
              <a:t>market.</a:t>
            </a:r>
            <a:endParaRPr lang="en-US" dirty="0" smtClean="0"/>
          </a:p>
          <a:p>
            <a:pPr lvl="1"/>
            <a:r>
              <a:rPr lang="en-US" dirty="0" smtClean="0"/>
              <a:t>After the first of the year, i</a:t>
            </a:r>
            <a:r>
              <a:rPr lang="en-US" sz="1600" dirty="0" smtClean="0"/>
              <a:t>nvestors/portfolio managers re-evaluate planned investment options.  Issues that were important to them at the end of the year diminish as they all look for new investment opportunities.</a:t>
            </a:r>
            <a:endParaRPr lang="en-US" dirty="0" smtClean="0"/>
          </a:p>
          <a:p>
            <a:pPr lvl="1"/>
            <a:r>
              <a:rPr lang="en-US" dirty="0" smtClean="0"/>
              <a:t>The investor pool typically shrinks during December as books close and portfolios lock in their gains/losses for the year. This </a:t>
            </a:r>
            <a:r>
              <a:rPr lang="en-US" dirty="0" smtClean="0"/>
              <a:t>could </a:t>
            </a:r>
            <a:r>
              <a:rPr lang="en-US" dirty="0" smtClean="0"/>
              <a:t>draw down the total number of available investors.</a:t>
            </a:r>
          </a:p>
          <a:p>
            <a:endParaRPr lang="en-US" dirty="0"/>
          </a:p>
        </p:txBody>
      </p:sp>
    </p:spTree>
  </p:cSld>
  <p:clrMapOvr>
    <a:masterClrMapping/>
  </p:clrMapOvr>
</p:sld>
</file>

<file path=ppt/theme/theme1.xml><?xml version="1.0" encoding="utf-8"?>
<a:theme xmlns:a="http://schemas.openxmlformats.org/drawingml/2006/main" name="KNNpptTemplateV2.3">
  <a:themeElements>
    <a:clrScheme name="Custom 1">
      <a:dk1>
        <a:srgbClr val="000000"/>
      </a:dk1>
      <a:lt1>
        <a:sysClr val="window" lastClr="FFFFFF"/>
      </a:lt1>
      <a:dk2>
        <a:srgbClr val="1F497D"/>
      </a:dk2>
      <a:lt2>
        <a:srgbClr val="EEECE1"/>
      </a:lt2>
      <a:accent1>
        <a:srgbClr val="E1E7F1"/>
      </a:accent1>
      <a:accent2>
        <a:srgbClr val="9AA610"/>
      </a:accent2>
      <a:accent3>
        <a:srgbClr val="7F8184"/>
      </a:accent3>
      <a:accent4>
        <a:srgbClr val="EDB72B"/>
      </a:accent4>
      <a:accent5>
        <a:srgbClr val="1665A0"/>
      </a:accent5>
      <a:accent6>
        <a:srgbClr val="F78300"/>
      </a:accent6>
      <a:hlink>
        <a:srgbClr val="0000FF"/>
      </a:hlink>
      <a:folHlink>
        <a:srgbClr val="800080"/>
      </a:folHlink>
    </a:clrScheme>
    <a:fontScheme name="Office Theme">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404040"/>
        </a:dk1>
        <a:lt1>
          <a:srgbClr val="FFFFFF"/>
        </a:lt1>
        <a:dk2>
          <a:srgbClr val="1665A0"/>
        </a:dk2>
        <a:lt2>
          <a:srgbClr val="E1E7F1"/>
        </a:lt2>
        <a:accent1>
          <a:srgbClr val="7F8184"/>
        </a:accent1>
        <a:accent2>
          <a:srgbClr val="EDB72B"/>
        </a:accent2>
        <a:accent3>
          <a:srgbClr val="FFFFFF"/>
        </a:accent3>
        <a:accent4>
          <a:srgbClr val="353535"/>
        </a:accent4>
        <a:accent5>
          <a:srgbClr val="C0C1C2"/>
        </a:accent5>
        <a:accent6>
          <a:srgbClr val="D7A626"/>
        </a:accent6>
        <a:hlink>
          <a:srgbClr val="9AA610"/>
        </a:hlink>
        <a:folHlink>
          <a:srgbClr val="86C1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KNNpptTemplateV2.3</Template>
  <TotalTime>11224</TotalTime>
  <Words>1043</Words>
  <Application>Microsoft Office PowerPoint</Application>
  <PresentationFormat>On-screen Show (4:3)</PresentationFormat>
  <Paragraphs>165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KNNpptTemplateV2.3</vt:lpstr>
      <vt:lpstr>West Contra Costa USD</vt:lpstr>
      <vt:lpstr>This Evening’s Informational Items</vt:lpstr>
      <vt:lpstr>Bond Financing Professionals</vt:lpstr>
      <vt:lpstr>Proposed Bond Sale Parameters</vt:lpstr>
      <vt:lpstr>Proposed Amortization</vt:lpstr>
      <vt:lpstr> Issuance Schedule</vt:lpstr>
      <vt:lpstr>Recommended Financing Schedule*</vt:lpstr>
      <vt:lpstr>Alternative/Accelerated Financing Schedule*</vt:lpstr>
      <vt:lpstr>Rationale for Pricing in 2015</vt:lpstr>
      <vt:lpstr>Rationale for  Pricing in 2015 (continued)</vt:lpstr>
    </vt:vector>
  </TitlesOfParts>
  <Company>KNN Public Finance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KNN Public Finance</dc:title>
  <dc:creator>dbeacham</dc:creator>
  <cp:lastModifiedBy>Blake Boehm</cp:lastModifiedBy>
  <cp:revision>1033</cp:revision>
  <cp:lastPrinted>2014-05-08T23:20:34Z</cp:lastPrinted>
  <dcterms:created xsi:type="dcterms:W3CDTF">2008-08-28T23:10:28Z</dcterms:created>
  <dcterms:modified xsi:type="dcterms:W3CDTF">2014-10-15T22:39:55Z</dcterms:modified>
</cp:coreProperties>
</file>