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12"/>
  </p:notesMasterIdLst>
  <p:handoutMasterIdLst>
    <p:handoutMasterId r:id="rId13"/>
  </p:handoutMasterIdLst>
  <p:sldIdLst>
    <p:sldId id="433" r:id="rId2"/>
    <p:sldId id="418" r:id="rId3"/>
    <p:sldId id="434" r:id="rId4"/>
    <p:sldId id="435" r:id="rId5"/>
    <p:sldId id="437" r:id="rId6"/>
    <p:sldId id="421" r:id="rId7"/>
    <p:sldId id="428" r:id="rId8"/>
    <p:sldId id="438" r:id="rId9"/>
    <p:sldId id="439" r:id="rId10"/>
    <p:sldId id="440" r:id="rId11"/>
  </p:sldIdLst>
  <p:sldSz cx="9144000" cy="6858000" type="screen4x3"/>
  <p:notesSz cx="7315200" cy="96012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1E7F1"/>
    <a:srgbClr val="1665A0"/>
    <a:srgbClr val="0A0A0A"/>
    <a:srgbClr val="F9FDD5"/>
    <a:srgbClr val="5771A0"/>
    <a:srgbClr val="ADC9DE"/>
    <a:srgbClr val="8BCBF7"/>
    <a:srgbClr val="86C1EA"/>
    <a:srgbClr val="000000"/>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2" autoAdjust="0"/>
    <p:restoredTop sz="99381" autoAdjust="0"/>
  </p:normalViewPr>
  <p:slideViewPr>
    <p:cSldViewPr>
      <p:cViewPr varScale="1">
        <p:scale>
          <a:sx n="116" d="100"/>
          <a:sy n="116" d="100"/>
        </p:scale>
        <p:origin x="-1044" y="-108"/>
      </p:cViewPr>
      <p:guideLst>
        <p:guide orient="horz" pos="2160"/>
        <p:guide pos="768"/>
        <p:guide pos="5424"/>
        <p:guide pos="2880"/>
      </p:guideLst>
    </p:cSldViewPr>
  </p:slideViewPr>
  <p:notesTextViewPr>
    <p:cViewPr>
      <p:scale>
        <a:sx n="100" d="100"/>
        <a:sy n="100" d="100"/>
      </p:scale>
      <p:origin x="0" y="0"/>
    </p:cViewPr>
  </p:notesTextViewPr>
  <p:sorterViewPr>
    <p:cViewPr>
      <p:scale>
        <a:sx n="60" d="100"/>
        <a:sy n="6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Tam\Desktop\WCCUSD%20Presentation%20Charts%20updated%20for%202014-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Tam\Desktop\WCCUSD%20Presentation%20Charts%20updated%20for%202014-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157200627472739"/>
          <c:y val="3.8814493670903692E-2"/>
          <c:w val="0.86200785405122149"/>
          <c:h val="0.60195275590551178"/>
        </c:manualLayout>
      </c:layout>
      <c:barChart>
        <c:barDir val="col"/>
        <c:grouping val="stacked"/>
        <c:ser>
          <c:idx val="4"/>
          <c:order val="1"/>
          <c:tx>
            <c:strRef>
              <c:f>Sheet1!$AV$5</c:f>
              <c:strCache>
                <c:ptCount val="1"/>
                <c:pt idx="0">
                  <c:v>Election of 2010 Existing Debt Service</c:v>
                </c:pt>
              </c:strCache>
            </c:strRef>
          </c:tx>
          <c:cat>
            <c:numRef>
              <c:f>Sheet1!$AQ$6:$AQ$46</c:f>
              <c:numCache>
                <c:formatCode>General</c:formatCode>
                <c:ptCount val="4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numCache>
            </c:numRef>
          </c:cat>
          <c:val>
            <c:numRef>
              <c:f>Sheet1!$AV$6:$AV$46</c:f>
              <c:numCache>
                <c:formatCode>_("$"* #,##0_);_("$"* \(#,##0\);_("$"* "-"??_);_(@_)</c:formatCode>
                <c:ptCount val="41"/>
                <c:pt idx="0">
                  <c:v>9796420.459999999</c:v>
                </c:pt>
                <c:pt idx="1">
                  <c:v>10291420.459999999</c:v>
                </c:pt>
                <c:pt idx="2">
                  <c:v>6774920.46</c:v>
                </c:pt>
                <c:pt idx="3">
                  <c:v>6886420.46</c:v>
                </c:pt>
                <c:pt idx="4">
                  <c:v>6274420.46</c:v>
                </c:pt>
                <c:pt idx="5">
                  <c:v>6384420.46</c:v>
                </c:pt>
                <c:pt idx="6">
                  <c:v>6623295.46</c:v>
                </c:pt>
                <c:pt idx="7">
                  <c:v>6721045.46</c:v>
                </c:pt>
                <c:pt idx="8">
                  <c:v>6820920.46</c:v>
                </c:pt>
                <c:pt idx="9">
                  <c:v>6922670.46</c:v>
                </c:pt>
                <c:pt idx="10">
                  <c:v>7028795.46</c:v>
                </c:pt>
                <c:pt idx="11">
                  <c:v>7133651.71</c:v>
                </c:pt>
                <c:pt idx="12">
                  <c:v>7668701.71</c:v>
                </c:pt>
                <c:pt idx="13">
                  <c:v>7814914.21</c:v>
                </c:pt>
                <c:pt idx="14">
                  <c:v>7965839.21</c:v>
                </c:pt>
                <c:pt idx="15">
                  <c:v>8123495.46</c:v>
                </c:pt>
                <c:pt idx="16">
                  <c:v>8094550.8599999994</c:v>
                </c:pt>
                <c:pt idx="17">
                  <c:v>8735306.2599999905</c:v>
                </c:pt>
                <c:pt idx="18">
                  <c:v>8899137.5099999905</c:v>
                </c:pt>
                <c:pt idx="19">
                  <c:v>9071778.1299999896</c:v>
                </c:pt>
                <c:pt idx="20">
                  <c:v>9238731.25</c:v>
                </c:pt>
                <c:pt idx="21">
                  <c:v>9418156.25</c:v>
                </c:pt>
                <c:pt idx="22">
                  <c:v>9598387.5</c:v>
                </c:pt>
                <c:pt idx="23">
                  <c:v>9778250</c:v>
                </c:pt>
                <c:pt idx="24">
                  <c:v>9964418.75</c:v>
                </c:pt>
                <c:pt idx="25">
                  <c:v>10155050</c:v>
                </c:pt>
                <c:pt idx="26">
                  <c:v>10190993.75</c:v>
                </c:pt>
                <c:pt idx="27">
                  <c:v>10381243.75</c:v>
                </c:pt>
                <c:pt idx="28">
                  <c:v>4520125</c:v>
                </c:pt>
                <c:pt idx="29">
                  <c:v>4607375</c:v>
                </c:pt>
                <c:pt idx="30">
                  <c:v>5213859.38</c:v>
                </c:pt>
                <c:pt idx="31">
                  <c:v>5307609.38</c:v>
                </c:pt>
              </c:numCache>
            </c:numRef>
          </c:val>
        </c:ser>
        <c:ser>
          <c:idx val="5"/>
          <c:order val="2"/>
          <c:tx>
            <c:strRef>
              <c:f>Sheet1!$AW$5</c:f>
              <c:strCache>
                <c:ptCount val="1"/>
                <c:pt idx="0">
                  <c:v>Election of 2010 Series C Debt Service</c:v>
                </c:pt>
              </c:strCache>
            </c:strRef>
          </c:tx>
          <c:spPr>
            <a:solidFill>
              <a:srgbClr val="00B050"/>
            </a:solidFill>
          </c:spPr>
          <c:cat>
            <c:numRef>
              <c:f>Sheet1!$AQ$6:$AQ$46</c:f>
              <c:numCache>
                <c:formatCode>General</c:formatCode>
                <c:ptCount val="4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numCache>
            </c:numRef>
          </c:cat>
          <c:val>
            <c:numRef>
              <c:f>Sheet1!$AW$6:$AW$46</c:f>
              <c:numCache>
                <c:formatCode>_("$"* #,##0_);_("$"* \(#,##0\);_("$"* "-"??_);_(@_)</c:formatCode>
                <c:ptCount val="41"/>
                <c:pt idx="1">
                  <c:v>2377083.3299999987</c:v>
                </c:pt>
                <c:pt idx="2">
                  <c:v>4572500</c:v>
                </c:pt>
                <c:pt idx="3">
                  <c:v>2520000</c:v>
                </c:pt>
                <c:pt idx="4">
                  <c:v>2520000</c:v>
                </c:pt>
                <c:pt idx="5">
                  <c:v>2520000</c:v>
                </c:pt>
                <c:pt idx="6">
                  <c:v>2520000</c:v>
                </c:pt>
                <c:pt idx="7">
                  <c:v>2520000</c:v>
                </c:pt>
                <c:pt idx="8">
                  <c:v>2520000</c:v>
                </c:pt>
                <c:pt idx="9">
                  <c:v>2520000</c:v>
                </c:pt>
                <c:pt idx="10">
                  <c:v>2520000</c:v>
                </c:pt>
                <c:pt idx="11">
                  <c:v>2520000</c:v>
                </c:pt>
                <c:pt idx="12">
                  <c:v>2520000</c:v>
                </c:pt>
                <c:pt idx="13">
                  <c:v>3269787.5</c:v>
                </c:pt>
                <c:pt idx="14">
                  <c:v>3273181.25</c:v>
                </c:pt>
                <c:pt idx="15">
                  <c:v>3274212.5</c:v>
                </c:pt>
                <c:pt idx="16">
                  <c:v>3272881.25</c:v>
                </c:pt>
                <c:pt idx="17">
                  <c:v>3274056.25</c:v>
                </c:pt>
                <c:pt idx="18">
                  <c:v>3272606.25</c:v>
                </c:pt>
                <c:pt idx="19">
                  <c:v>3273400</c:v>
                </c:pt>
                <c:pt idx="20">
                  <c:v>3271306.25</c:v>
                </c:pt>
                <c:pt idx="21">
                  <c:v>3271193.75</c:v>
                </c:pt>
                <c:pt idx="22">
                  <c:v>3272800</c:v>
                </c:pt>
                <c:pt idx="23">
                  <c:v>3270993.75</c:v>
                </c:pt>
                <c:pt idx="24">
                  <c:v>3270643.75</c:v>
                </c:pt>
                <c:pt idx="25">
                  <c:v>3271487.5</c:v>
                </c:pt>
                <c:pt idx="26">
                  <c:v>3273262.5</c:v>
                </c:pt>
                <c:pt idx="27">
                  <c:v>3270837.5</c:v>
                </c:pt>
                <c:pt idx="28">
                  <c:v>3273950</c:v>
                </c:pt>
                <c:pt idx="29">
                  <c:v>3272337.5</c:v>
                </c:pt>
                <c:pt idx="30">
                  <c:v>3270868.75</c:v>
                </c:pt>
                <c:pt idx="31">
                  <c:v>3269281.25</c:v>
                </c:pt>
                <c:pt idx="32">
                  <c:v>3272181.25</c:v>
                </c:pt>
                <c:pt idx="33">
                  <c:v>3269306.25</c:v>
                </c:pt>
                <c:pt idx="34">
                  <c:v>3270393.75</c:v>
                </c:pt>
                <c:pt idx="35">
                  <c:v>3270050</c:v>
                </c:pt>
                <c:pt idx="36">
                  <c:v>3272881.25</c:v>
                </c:pt>
                <c:pt idx="37">
                  <c:v>3273493.75</c:v>
                </c:pt>
                <c:pt idx="38">
                  <c:v>3271625</c:v>
                </c:pt>
                <c:pt idx="39">
                  <c:v>3271881.25</c:v>
                </c:pt>
                <c:pt idx="40">
                  <c:v>3273737.5</c:v>
                </c:pt>
              </c:numCache>
            </c:numRef>
          </c:val>
        </c:ser>
        <c:overlap val="100"/>
        <c:axId val="95736960"/>
        <c:axId val="95738496"/>
      </c:barChart>
      <c:lineChart>
        <c:grouping val="standard"/>
        <c:ser>
          <c:idx val="2"/>
          <c:order val="0"/>
          <c:tx>
            <c:strRef>
              <c:f>Sheet1!$AT$5</c:f>
              <c:strCache>
                <c:ptCount val="1"/>
                <c:pt idx="0">
                  <c:v>Revenue assuming 4.0% AV Growth, $48 tax rate, Funds on Hand</c:v>
                </c:pt>
              </c:strCache>
            </c:strRef>
          </c:tx>
          <c:marker>
            <c:symbol val="none"/>
          </c:marker>
          <c:cat>
            <c:numRef>
              <c:f>Sheet1!$AQ$6:$AQ$46</c:f>
              <c:numCache>
                <c:formatCode>General</c:formatCode>
                <c:ptCount val="4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numCache>
            </c:numRef>
          </c:cat>
          <c:val>
            <c:numRef>
              <c:f>Sheet1!$AT$6:$AT$46</c:f>
              <c:numCache>
                <c:formatCode>_("$"* #,##0_);_("$"* \(#,##0\);_("$"* "-"??_);_(@_)</c:formatCode>
                <c:ptCount val="41"/>
                <c:pt idx="0">
                  <c:v>11813582.520959999</c:v>
                </c:pt>
                <c:pt idx="1">
                  <c:v>12668503.78999999</c:v>
                </c:pt>
                <c:pt idx="2">
                  <c:v>12777570.854670346</c:v>
                </c:pt>
                <c:pt idx="3">
                  <c:v>13288673.688857161</c:v>
                </c:pt>
                <c:pt idx="4">
                  <c:v>13820220.636411428</c:v>
                </c:pt>
                <c:pt idx="5">
                  <c:v>14373029.461867895</c:v>
                </c:pt>
                <c:pt idx="6">
                  <c:v>14947950.640342603</c:v>
                </c:pt>
                <c:pt idx="7">
                  <c:v>15545868.665956318</c:v>
                </c:pt>
                <c:pt idx="8">
                  <c:v>16167703.412594557</c:v>
                </c:pt>
                <c:pt idx="9">
                  <c:v>16814411.549098346</c:v>
                </c:pt>
                <c:pt idx="10">
                  <c:v>17486988.011062287</c:v>
                </c:pt>
                <c:pt idx="11">
                  <c:v>18186467.53150478</c:v>
                </c:pt>
                <c:pt idx="12">
                  <c:v>18913926.232764985</c:v>
                </c:pt>
                <c:pt idx="13">
                  <c:v>19670483.282075543</c:v>
                </c:pt>
                <c:pt idx="14">
                  <c:v>20457302.613358594</c:v>
                </c:pt>
                <c:pt idx="15">
                  <c:v>21275594.717892941</c:v>
                </c:pt>
                <c:pt idx="16">
                  <c:v>22126618.506608646</c:v>
                </c:pt>
                <c:pt idx="17">
                  <c:v>23011683.246872984</c:v>
                </c:pt>
                <c:pt idx="18">
                  <c:v>23932150.576747924</c:v>
                </c:pt>
                <c:pt idx="19">
                  <c:v>24889436.599817842</c:v>
                </c:pt>
                <c:pt idx="20">
                  <c:v>25885014.063810524</c:v>
                </c:pt>
                <c:pt idx="21">
                  <c:v>26920414.626362998</c:v>
                </c:pt>
                <c:pt idx="22">
                  <c:v>27997231.211417474</c:v>
                </c:pt>
                <c:pt idx="23">
                  <c:v>29117120.459874202</c:v>
                </c:pt>
                <c:pt idx="24">
                  <c:v>30281805.278269175</c:v>
                </c:pt>
                <c:pt idx="25">
                  <c:v>31493077.48939994</c:v>
                </c:pt>
                <c:pt idx="26">
                  <c:v>32752800.588975936</c:v>
                </c:pt>
                <c:pt idx="27">
                  <c:v>34062912.612534977</c:v>
                </c:pt>
                <c:pt idx="28">
                  <c:v>35425429.11703638</c:v>
                </c:pt>
                <c:pt idx="29">
                  <c:v>36842446.281717829</c:v>
                </c:pt>
                <c:pt idx="30">
                  <c:v>38316144.132986508</c:v>
                </c:pt>
                <c:pt idx="31">
                  <c:v>39848789.898306005</c:v>
                </c:pt>
              </c:numCache>
            </c:numRef>
          </c:val>
        </c:ser>
        <c:marker val="1"/>
        <c:axId val="95736960"/>
        <c:axId val="95738496"/>
      </c:lineChart>
      <c:catAx>
        <c:axId val="95736960"/>
        <c:scaling>
          <c:orientation val="minMax"/>
        </c:scaling>
        <c:axPos val="b"/>
        <c:numFmt formatCode="General" sourceLinked="1"/>
        <c:tickLblPos val="nextTo"/>
        <c:txPr>
          <a:bodyPr/>
          <a:lstStyle/>
          <a:p>
            <a:pPr>
              <a:defRPr sz="900"/>
            </a:pPr>
            <a:endParaRPr lang="en-US"/>
          </a:p>
        </c:txPr>
        <c:crossAx val="95738496"/>
        <c:crosses val="autoZero"/>
        <c:auto val="1"/>
        <c:lblAlgn val="ctr"/>
        <c:lblOffset val="100"/>
      </c:catAx>
      <c:valAx>
        <c:axId val="95738496"/>
        <c:scaling>
          <c:orientation val="minMax"/>
          <c:max val="40000000"/>
        </c:scaling>
        <c:axPos val="l"/>
        <c:majorGridlines/>
        <c:numFmt formatCode="_(&quot;$&quot;* #,##0_);_(&quot;$&quot;* \(#,##0\);_(&quot;$&quot;* &quot;-&quot;??_);_(@_)" sourceLinked="1"/>
        <c:tickLblPos val="nextTo"/>
        <c:crossAx val="95736960"/>
        <c:crosses val="autoZero"/>
        <c:crossBetween val="between"/>
      </c:valAx>
      <c:spPr>
        <a:solidFill>
          <a:srgbClr val="E1E7F1"/>
        </a:solidFill>
        <a:ln>
          <a:solidFill>
            <a:schemeClr val="tx1">
              <a:lumMod val="50000"/>
              <a:lumOff val="50000"/>
            </a:schemeClr>
          </a:solidFill>
        </a:ln>
      </c:spPr>
    </c:plotArea>
    <c:legend>
      <c:legendPos val="b"/>
      <c:layout>
        <c:manualLayout>
          <c:xMode val="edge"/>
          <c:yMode val="edge"/>
          <c:x val="5.7054495163902964E-2"/>
          <c:y val="0.86788624380447654"/>
          <c:w val="0.88583468088532702"/>
          <c:h val="0.11026114251878569"/>
        </c:manualLayout>
      </c:layout>
      <c:txPr>
        <a:bodyPr/>
        <a:lstStyle/>
        <a:p>
          <a:pPr>
            <a:defRPr sz="800"/>
          </a:pPr>
          <a:endParaRPr lang="en-US"/>
        </a:p>
      </c:txPr>
    </c:legend>
    <c:plotVisOnly val="1"/>
    <c:dispBlanksAs val="gap"/>
  </c:chart>
  <c:txPr>
    <a:bodyPr/>
    <a:lstStyle/>
    <a:p>
      <a:pPr>
        <a:defRPr>
          <a:latin typeface="Arial" pitchFamily="34" charset="0"/>
          <a:cs typeface="Arial"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824780071256401"/>
          <c:y val="9.5321209276111513E-2"/>
          <c:w val="0.87289975078382542"/>
          <c:h val="0.5202680914885639"/>
        </c:manualLayout>
      </c:layout>
      <c:barChart>
        <c:barDir val="col"/>
        <c:grouping val="stacked"/>
        <c:ser>
          <c:idx val="4"/>
          <c:order val="1"/>
          <c:tx>
            <c:strRef>
              <c:f>Sheet1!$BC$5</c:f>
              <c:strCache>
                <c:ptCount val="1"/>
                <c:pt idx="0">
                  <c:v>Election of 2012 Existing Debt Service</c:v>
                </c:pt>
              </c:strCache>
            </c:strRef>
          </c:tx>
          <c:cat>
            <c:numRef>
              <c:f>Sheet1!$AX$6:$AX$46</c:f>
              <c:numCache>
                <c:formatCode>General</c:formatCode>
                <c:ptCount val="4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numCache>
            </c:numRef>
          </c:cat>
          <c:val>
            <c:numRef>
              <c:f>Sheet1!$BC$6:$BC$46</c:f>
              <c:numCache>
                <c:formatCode>_("$"* #,##0_);_("$"* \(#,##0\);_("$"* "-"??_);_(@_)</c:formatCode>
                <c:ptCount val="41"/>
                <c:pt idx="0">
                  <c:v>11013692.809999999</c:v>
                </c:pt>
                <c:pt idx="1">
                  <c:v>10074918.76</c:v>
                </c:pt>
                <c:pt idx="2">
                  <c:v>3699918.7600000002</c:v>
                </c:pt>
                <c:pt idx="3">
                  <c:v>3699918.7600000002</c:v>
                </c:pt>
                <c:pt idx="4">
                  <c:v>3699918.7600000002</c:v>
                </c:pt>
                <c:pt idx="5">
                  <c:v>3699918.7600000002</c:v>
                </c:pt>
                <c:pt idx="6">
                  <c:v>3699918.7600000002</c:v>
                </c:pt>
                <c:pt idx="7">
                  <c:v>4216668.76</c:v>
                </c:pt>
                <c:pt idx="8">
                  <c:v>4297418.76</c:v>
                </c:pt>
                <c:pt idx="9">
                  <c:v>4382418.76</c:v>
                </c:pt>
                <c:pt idx="10">
                  <c:v>4466293.76</c:v>
                </c:pt>
                <c:pt idx="11">
                  <c:v>4548793.76</c:v>
                </c:pt>
                <c:pt idx="12">
                  <c:v>4639418.76</c:v>
                </c:pt>
                <c:pt idx="13">
                  <c:v>4727668.76</c:v>
                </c:pt>
                <c:pt idx="14">
                  <c:v>4818168.76</c:v>
                </c:pt>
                <c:pt idx="15">
                  <c:v>4908368.76</c:v>
                </c:pt>
                <c:pt idx="16">
                  <c:v>5007281.26</c:v>
                </c:pt>
                <c:pt idx="17">
                  <c:v>5101087.51</c:v>
                </c:pt>
                <c:pt idx="18">
                  <c:v>5199262.51</c:v>
                </c:pt>
                <c:pt idx="19">
                  <c:v>5296150.01</c:v>
                </c:pt>
                <c:pt idx="20">
                  <c:v>5397593.7600000007</c:v>
                </c:pt>
                <c:pt idx="21">
                  <c:v>5497356.2600000007</c:v>
                </c:pt>
                <c:pt idx="22">
                  <c:v>5602543.7600000007</c:v>
                </c:pt>
                <c:pt idx="23">
                  <c:v>5707193.7600000007</c:v>
                </c:pt>
                <c:pt idx="24">
                  <c:v>5815343.7600000007</c:v>
                </c:pt>
                <c:pt idx="25">
                  <c:v>5925893.7600000007</c:v>
                </c:pt>
                <c:pt idx="26">
                  <c:v>6049006.2600000007</c:v>
                </c:pt>
                <c:pt idx="27">
                  <c:v>6160131.2600000007</c:v>
                </c:pt>
                <c:pt idx="28">
                  <c:v>6278381.2600000007</c:v>
                </c:pt>
                <c:pt idx="29">
                  <c:v>6394125.0100000007</c:v>
                </c:pt>
                <c:pt idx="30">
                  <c:v>6510978.1299999999</c:v>
                </c:pt>
                <c:pt idx="31">
                  <c:v>6635793.75</c:v>
                </c:pt>
              </c:numCache>
            </c:numRef>
          </c:val>
        </c:ser>
        <c:ser>
          <c:idx val="5"/>
          <c:order val="2"/>
          <c:tx>
            <c:strRef>
              <c:f>Sheet1!$BD$5</c:f>
              <c:strCache>
                <c:ptCount val="1"/>
                <c:pt idx="0">
                  <c:v>Election of 2012 Series B Debt Service</c:v>
                </c:pt>
              </c:strCache>
            </c:strRef>
          </c:tx>
          <c:spPr>
            <a:solidFill>
              <a:srgbClr val="FFC000"/>
            </a:solidFill>
          </c:spPr>
          <c:cat>
            <c:numRef>
              <c:f>Sheet1!$AX$6:$AX$46</c:f>
              <c:numCache>
                <c:formatCode>General</c:formatCode>
                <c:ptCount val="4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numCache>
            </c:numRef>
          </c:cat>
          <c:val>
            <c:numRef>
              <c:f>Sheet1!$BD$6:$BD$46</c:f>
              <c:numCache>
                <c:formatCode>_("$"* #,##0_);_("$"* \(#,##0\);_("$"* "-"??_);_(@_)</c:formatCode>
                <c:ptCount val="41"/>
                <c:pt idx="1">
                  <c:v>3866722.22</c:v>
                </c:pt>
                <c:pt idx="2">
                  <c:v>6726250</c:v>
                </c:pt>
                <c:pt idx="3">
                  <c:v>6638750</c:v>
                </c:pt>
                <c:pt idx="4">
                  <c:v>6551250</c:v>
                </c:pt>
                <c:pt idx="5">
                  <c:v>6463750</c:v>
                </c:pt>
                <c:pt idx="6">
                  <c:v>4902500</c:v>
                </c:pt>
                <c:pt idx="7">
                  <c:v>3885000</c:v>
                </c:pt>
                <c:pt idx="8">
                  <c:v>3885000</c:v>
                </c:pt>
                <c:pt idx="9">
                  <c:v>3885000</c:v>
                </c:pt>
                <c:pt idx="10">
                  <c:v>3885000</c:v>
                </c:pt>
                <c:pt idx="11">
                  <c:v>3885000</c:v>
                </c:pt>
                <c:pt idx="12">
                  <c:v>3885000</c:v>
                </c:pt>
                <c:pt idx="13">
                  <c:v>3885000</c:v>
                </c:pt>
                <c:pt idx="14">
                  <c:v>3885000</c:v>
                </c:pt>
                <c:pt idx="15">
                  <c:v>3885000</c:v>
                </c:pt>
                <c:pt idx="16">
                  <c:v>3885000</c:v>
                </c:pt>
                <c:pt idx="17">
                  <c:v>3885000</c:v>
                </c:pt>
                <c:pt idx="18">
                  <c:v>5540375</c:v>
                </c:pt>
                <c:pt idx="19">
                  <c:v>5538762.5</c:v>
                </c:pt>
                <c:pt idx="20">
                  <c:v>5542162.5</c:v>
                </c:pt>
                <c:pt idx="21">
                  <c:v>5540312.5</c:v>
                </c:pt>
                <c:pt idx="22">
                  <c:v>5542950</c:v>
                </c:pt>
                <c:pt idx="23">
                  <c:v>5539812.5</c:v>
                </c:pt>
                <c:pt idx="24">
                  <c:v>5540637.5</c:v>
                </c:pt>
                <c:pt idx="25">
                  <c:v>5540031.25</c:v>
                </c:pt>
                <c:pt idx="26">
                  <c:v>5542600</c:v>
                </c:pt>
                <c:pt idx="27">
                  <c:v>5542950</c:v>
                </c:pt>
                <c:pt idx="28">
                  <c:v>5540818.75</c:v>
                </c:pt>
                <c:pt idx="29">
                  <c:v>5540812.5</c:v>
                </c:pt>
                <c:pt idx="30">
                  <c:v>5542406.25</c:v>
                </c:pt>
                <c:pt idx="31">
                  <c:v>5540206.25</c:v>
                </c:pt>
                <c:pt idx="32">
                  <c:v>5538818.75</c:v>
                </c:pt>
                <c:pt idx="33">
                  <c:v>5542587.5</c:v>
                </c:pt>
                <c:pt idx="34">
                  <c:v>5540987.5</c:v>
                </c:pt>
                <c:pt idx="35">
                  <c:v>5543493.75</c:v>
                </c:pt>
                <c:pt idx="36">
                  <c:v>5539581.25</c:v>
                </c:pt>
                <c:pt idx="37">
                  <c:v>5538725</c:v>
                </c:pt>
                <c:pt idx="38">
                  <c:v>5540137.5</c:v>
                </c:pt>
                <c:pt idx="39">
                  <c:v>5543031.25</c:v>
                </c:pt>
                <c:pt idx="40">
                  <c:v>5541750</c:v>
                </c:pt>
              </c:numCache>
            </c:numRef>
          </c:val>
        </c:ser>
        <c:overlap val="100"/>
        <c:axId val="95803264"/>
        <c:axId val="95804800"/>
      </c:barChart>
      <c:lineChart>
        <c:grouping val="standard"/>
        <c:ser>
          <c:idx val="2"/>
          <c:order val="0"/>
          <c:tx>
            <c:strRef>
              <c:f>Sheet1!$BA$5</c:f>
              <c:strCache>
                <c:ptCount val="1"/>
                <c:pt idx="0">
                  <c:v>Revenue assuming 4.0% AV Growth, $48 tax rate, Funds on Hand</c:v>
                </c:pt>
              </c:strCache>
            </c:strRef>
          </c:tx>
          <c:marker>
            <c:symbol val="none"/>
          </c:marker>
          <c:cat>
            <c:numRef>
              <c:f>Sheet1!$AX$6:$AX$46</c:f>
              <c:numCache>
                <c:formatCode>General</c:formatCode>
                <c:ptCount val="4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numCache>
            </c:numRef>
          </c:cat>
          <c:val>
            <c:numRef>
              <c:f>Sheet1!$BA$6:$BA$46</c:f>
              <c:numCache>
                <c:formatCode>_("$"* #,##0_);_("$"* \(#,##0\);_("$"* "-"??_);_(@_)</c:formatCode>
                <c:ptCount val="41"/>
                <c:pt idx="0">
                  <c:v>11813582.520959999</c:v>
                </c:pt>
                <c:pt idx="1">
                  <c:v>13941640.98</c:v>
                </c:pt>
                <c:pt idx="2">
                  <c:v>12777570.85467035</c:v>
                </c:pt>
                <c:pt idx="3">
                  <c:v>13288673.688857162</c:v>
                </c:pt>
                <c:pt idx="4">
                  <c:v>13820220.636411427</c:v>
                </c:pt>
                <c:pt idx="5">
                  <c:v>14373029.461867895</c:v>
                </c:pt>
                <c:pt idx="6">
                  <c:v>14947950.640342603</c:v>
                </c:pt>
                <c:pt idx="7">
                  <c:v>15545868.665956318</c:v>
                </c:pt>
                <c:pt idx="8">
                  <c:v>16167703.412594553</c:v>
                </c:pt>
                <c:pt idx="9">
                  <c:v>16814411.549098346</c:v>
                </c:pt>
                <c:pt idx="10">
                  <c:v>17486988.011062287</c:v>
                </c:pt>
                <c:pt idx="11">
                  <c:v>18186467.53150478</c:v>
                </c:pt>
                <c:pt idx="12">
                  <c:v>18913926.232764985</c:v>
                </c:pt>
                <c:pt idx="13">
                  <c:v>19670483.282075532</c:v>
                </c:pt>
                <c:pt idx="14">
                  <c:v>20457302.613358594</c:v>
                </c:pt>
                <c:pt idx="15">
                  <c:v>21275594.717892941</c:v>
                </c:pt>
                <c:pt idx="16">
                  <c:v>22126618.506608646</c:v>
                </c:pt>
                <c:pt idx="17">
                  <c:v>23011683.246872976</c:v>
                </c:pt>
                <c:pt idx="18">
                  <c:v>23932150.576747924</c:v>
                </c:pt>
                <c:pt idx="19">
                  <c:v>24889436.599817842</c:v>
                </c:pt>
                <c:pt idx="20">
                  <c:v>25885014.063810512</c:v>
                </c:pt>
                <c:pt idx="21">
                  <c:v>26920414.626363005</c:v>
                </c:pt>
                <c:pt idx="22">
                  <c:v>27997231.211417466</c:v>
                </c:pt>
                <c:pt idx="23">
                  <c:v>29117120.459874202</c:v>
                </c:pt>
                <c:pt idx="24">
                  <c:v>30281805.278269175</c:v>
                </c:pt>
                <c:pt idx="25">
                  <c:v>31493077.48939994</c:v>
                </c:pt>
                <c:pt idx="26">
                  <c:v>32752800.588975936</c:v>
                </c:pt>
                <c:pt idx="27">
                  <c:v>34062912.612534977</c:v>
                </c:pt>
                <c:pt idx="28">
                  <c:v>35425429.11703638</c:v>
                </c:pt>
                <c:pt idx="29">
                  <c:v>36842446.281717829</c:v>
                </c:pt>
                <c:pt idx="30">
                  <c:v>38316144.132986493</c:v>
                </c:pt>
                <c:pt idx="31">
                  <c:v>39848789.898306005</c:v>
                </c:pt>
              </c:numCache>
            </c:numRef>
          </c:val>
        </c:ser>
        <c:marker val="1"/>
        <c:axId val="95803264"/>
        <c:axId val="95804800"/>
      </c:lineChart>
      <c:catAx>
        <c:axId val="95803264"/>
        <c:scaling>
          <c:orientation val="minMax"/>
        </c:scaling>
        <c:axPos val="b"/>
        <c:numFmt formatCode="General" sourceLinked="1"/>
        <c:tickLblPos val="nextTo"/>
        <c:txPr>
          <a:bodyPr/>
          <a:lstStyle/>
          <a:p>
            <a:pPr>
              <a:defRPr sz="900"/>
            </a:pPr>
            <a:endParaRPr lang="en-US"/>
          </a:p>
        </c:txPr>
        <c:crossAx val="95804800"/>
        <c:crosses val="autoZero"/>
        <c:auto val="1"/>
        <c:lblAlgn val="ctr"/>
        <c:lblOffset val="100"/>
      </c:catAx>
      <c:valAx>
        <c:axId val="95804800"/>
        <c:scaling>
          <c:orientation val="minMax"/>
          <c:max val="40000000"/>
        </c:scaling>
        <c:axPos val="l"/>
        <c:majorGridlines/>
        <c:numFmt formatCode="_(&quot;$&quot;* #,##0_);_(&quot;$&quot;* \(#,##0\);_(&quot;$&quot;* &quot;-&quot;??_);_(@_)" sourceLinked="1"/>
        <c:tickLblPos val="nextTo"/>
        <c:crossAx val="95803264"/>
        <c:crosses val="autoZero"/>
        <c:crossBetween val="between"/>
      </c:valAx>
      <c:spPr>
        <a:solidFill>
          <a:schemeClr val="accent1"/>
        </a:solidFill>
        <a:ln>
          <a:solidFill>
            <a:srgbClr val="000000">
              <a:lumMod val="50000"/>
              <a:lumOff val="50000"/>
            </a:srgbClr>
          </a:solidFill>
        </a:ln>
      </c:spPr>
    </c:plotArea>
    <c:legend>
      <c:legendPos val="b"/>
      <c:layout>
        <c:manualLayout>
          <c:xMode val="edge"/>
          <c:yMode val="edge"/>
          <c:x val="5.3051298275215597E-2"/>
          <c:y val="0.81595860176568835"/>
          <c:w val="0.94694870172478451"/>
          <c:h val="0.16105821999522787"/>
        </c:manualLayout>
      </c:layout>
      <c:txPr>
        <a:bodyPr/>
        <a:lstStyle/>
        <a:p>
          <a:pPr algn="just">
            <a:defRPr sz="800"/>
          </a:pPr>
          <a:endParaRPr lang="en-US"/>
        </a:p>
      </c:txPr>
    </c:legend>
    <c:plotVisOnly val="1"/>
    <c:dispBlanksAs val="gap"/>
  </c:chart>
  <c:txPr>
    <a:bodyPr/>
    <a:lstStyle/>
    <a:p>
      <a:pPr>
        <a:defRPr>
          <a:latin typeface="Arial" pitchFamily="34" charset="0"/>
          <a:cs typeface="Arial" pitchFamily="34" charset="0"/>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170583" cy="480388"/>
          </a:xfrm>
          <a:prstGeom prst="rect">
            <a:avLst/>
          </a:prstGeom>
        </p:spPr>
        <p:txBody>
          <a:bodyPr vert="horz" lIns="94809" tIns="47404" rIns="94809" bIns="47404" rtlCol="0"/>
          <a:lstStyle>
            <a:lvl1pPr algn="l">
              <a:defRPr sz="1200">
                <a:latin typeface="Arial" charset="0"/>
                <a:ea typeface="ＭＳ Ｐゴシック" pitchFamily="34" charset="-128"/>
                <a:cs typeface="+mn-cs"/>
              </a:defRPr>
            </a:lvl1pPr>
          </a:lstStyle>
          <a:p>
            <a:pPr>
              <a:defRPr/>
            </a:pPr>
            <a:endParaRPr lang="en-US" dirty="0"/>
          </a:p>
        </p:txBody>
      </p:sp>
      <p:sp>
        <p:nvSpPr>
          <p:cNvPr id="3" name="Date Placeholder 2"/>
          <p:cNvSpPr>
            <a:spLocks noGrp="1"/>
          </p:cNvSpPr>
          <p:nvPr>
            <p:ph type="dt" sz="quarter" idx="1"/>
          </p:nvPr>
        </p:nvSpPr>
        <p:spPr>
          <a:xfrm>
            <a:off x="4142964" y="0"/>
            <a:ext cx="3170583" cy="480388"/>
          </a:xfrm>
          <a:prstGeom prst="rect">
            <a:avLst/>
          </a:prstGeom>
        </p:spPr>
        <p:txBody>
          <a:bodyPr vert="horz" wrap="square" lIns="94809" tIns="47404" rIns="94809" bIns="47404" numCol="1" anchor="t" anchorCtr="0" compatLnSpc="1">
            <a:prstTxWarp prst="textNoShape">
              <a:avLst/>
            </a:prstTxWarp>
          </a:bodyPr>
          <a:lstStyle>
            <a:lvl1pPr>
              <a:defRPr sz="1200">
                <a:latin typeface="Arial" pitchFamily="34" charset="0"/>
              </a:defRPr>
            </a:lvl1pPr>
          </a:lstStyle>
          <a:p>
            <a:pPr>
              <a:defRPr/>
            </a:pPr>
            <a:fld id="{C12C816B-A433-4B57-B80E-1D78186E20D0}" type="datetimeFigureOut">
              <a:rPr lang="en-US" altLang="en-US"/>
              <a:pPr>
                <a:defRPr/>
              </a:pPr>
              <a:t>10/15/2014</a:t>
            </a:fld>
            <a:endParaRPr lang="en-US" altLang="en-US" dirty="0"/>
          </a:p>
        </p:txBody>
      </p:sp>
      <p:sp>
        <p:nvSpPr>
          <p:cNvPr id="4" name="Footer Placeholder 3"/>
          <p:cNvSpPr>
            <a:spLocks noGrp="1"/>
          </p:cNvSpPr>
          <p:nvPr>
            <p:ph type="ftr" sz="quarter" idx="2"/>
          </p:nvPr>
        </p:nvSpPr>
        <p:spPr>
          <a:xfrm>
            <a:off x="2" y="9119173"/>
            <a:ext cx="3170583" cy="480388"/>
          </a:xfrm>
          <a:prstGeom prst="rect">
            <a:avLst/>
          </a:prstGeom>
        </p:spPr>
        <p:txBody>
          <a:bodyPr vert="horz" lIns="94809" tIns="47404" rIns="94809" bIns="47404" rtlCol="0" anchor="b"/>
          <a:lstStyle>
            <a:lvl1pPr algn="l">
              <a:defRPr sz="1200">
                <a:latin typeface="Arial" charset="0"/>
                <a:ea typeface="ＭＳ Ｐゴシック" pitchFamily="34" charset="-128"/>
                <a:cs typeface="+mn-cs"/>
              </a:defRPr>
            </a:lvl1pPr>
          </a:lstStyle>
          <a:p>
            <a:pPr>
              <a:defRPr/>
            </a:pPr>
            <a:endParaRPr lang="en-US" dirty="0"/>
          </a:p>
        </p:txBody>
      </p:sp>
      <p:sp>
        <p:nvSpPr>
          <p:cNvPr id="5" name="Slide Number Placeholder 4"/>
          <p:cNvSpPr>
            <a:spLocks noGrp="1"/>
          </p:cNvSpPr>
          <p:nvPr>
            <p:ph type="sldNum" sz="quarter" idx="3"/>
          </p:nvPr>
        </p:nvSpPr>
        <p:spPr>
          <a:xfrm>
            <a:off x="4142964" y="9119173"/>
            <a:ext cx="3170583" cy="480388"/>
          </a:xfrm>
          <a:prstGeom prst="rect">
            <a:avLst/>
          </a:prstGeom>
        </p:spPr>
        <p:txBody>
          <a:bodyPr vert="horz" wrap="square" lIns="94809" tIns="47404" rIns="94809" bIns="47404" numCol="1" anchor="b" anchorCtr="0" compatLnSpc="1">
            <a:prstTxWarp prst="textNoShape">
              <a:avLst/>
            </a:prstTxWarp>
          </a:bodyPr>
          <a:lstStyle>
            <a:lvl1pPr>
              <a:defRPr sz="1200">
                <a:latin typeface="Arial" pitchFamily="34" charset="0"/>
              </a:defRPr>
            </a:lvl1pPr>
          </a:lstStyle>
          <a:p>
            <a:pPr>
              <a:defRPr/>
            </a:pPr>
            <a:fld id="{91D6D1F5-072E-4565-8B24-0465A91CAB5D}" type="slidenum">
              <a:rPr lang="en-US" altLang="en-US"/>
              <a:pPr>
                <a:defRPr/>
              </a:pPr>
              <a:t>‹#›</a:t>
            </a:fld>
            <a:endParaRPr lang="en-US" altLang="en-US" dirty="0"/>
          </a:p>
        </p:txBody>
      </p:sp>
    </p:spTree>
    <p:extLst>
      <p:ext uri="{BB962C8B-B14F-4D97-AF65-F5344CB8AC3E}">
        <p14:creationId xmlns:p14="http://schemas.microsoft.com/office/powerpoint/2010/main" xmlns="" val="1338146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0"/>
            <a:ext cx="3170583" cy="480388"/>
          </a:xfrm>
          <a:prstGeom prst="rect">
            <a:avLst/>
          </a:prstGeom>
          <a:noFill/>
          <a:ln w="9525">
            <a:noFill/>
            <a:miter lim="800000"/>
            <a:headEnd/>
            <a:tailEnd/>
          </a:ln>
        </p:spPr>
        <p:txBody>
          <a:bodyPr vert="horz" wrap="square" lIns="96610" tIns="48306" rIns="96610" bIns="48306" numCol="1" anchor="t" anchorCtr="0" compatLnSpc="1">
            <a:prstTxWarp prst="textNoShape">
              <a:avLst/>
            </a:prstTxWarp>
          </a:bodyPr>
          <a:lstStyle>
            <a:lvl1pPr algn="l">
              <a:defRPr sz="1200">
                <a:latin typeface="Arial" charset="0"/>
                <a:ea typeface="ＭＳ Ｐゴシック" pitchFamily="1" charset="-128"/>
                <a:cs typeface="+mn-cs"/>
              </a:defRPr>
            </a:lvl1pPr>
          </a:lstStyle>
          <a:p>
            <a:pPr>
              <a:defRPr/>
            </a:pPr>
            <a:endParaRPr lang="en-US" dirty="0"/>
          </a:p>
        </p:txBody>
      </p:sp>
      <p:sp>
        <p:nvSpPr>
          <p:cNvPr id="17411" name="Rectangle 3"/>
          <p:cNvSpPr>
            <a:spLocks noGrp="1" noChangeArrowheads="1"/>
          </p:cNvSpPr>
          <p:nvPr>
            <p:ph type="dt" idx="1"/>
          </p:nvPr>
        </p:nvSpPr>
        <p:spPr bwMode="auto">
          <a:xfrm>
            <a:off x="4144620" y="0"/>
            <a:ext cx="3170583" cy="480388"/>
          </a:xfrm>
          <a:prstGeom prst="rect">
            <a:avLst/>
          </a:prstGeom>
          <a:noFill/>
          <a:ln w="9525">
            <a:noFill/>
            <a:miter lim="800000"/>
            <a:headEnd/>
            <a:tailEnd/>
          </a:ln>
        </p:spPr>
        <p:txBody>
          <a:bodyPr vert="horz" wrap="square" lIns="96610" tIns="48306" rIns="96610" bIns="48306" numCol="1" anchor="t" anchorCtr="0" compatLnSpc="1">
            <a:prstTxWarp prst="textNoShape">
              <a:avLst/>
            </a:prstTxWarp>
          </a:bodyPr>
          <a:lstStyle>
            <a:lvl1pPr>
              <a:defRPr sz="1200">
                <a:latin typeface="Arial" charset="0"/>
                <a:ea typeface="ＭＳ Ｐゴシック" pitchFamily="1" charset="-128"/>
                <a:cs typeface="+mn-cs"/>
              </a:defRPr>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75695" y="4561228"/>
            <a:ext cx="5363817" cy="4320213"/>
          </a:xfrm>
          <a:prstGeom prst="rect">
            <a:avLst/>
          </a:prstGeom>
          <a:noFill/>
          <a:ln w="9525">
            <a:noFill/>
            <a:miter lim="800000"/>
            <a:headEnd/>
            <a:tailEnd/>
          </a:ln>
        </p:spPr>
        <p:txBody>
          <a:bodyPr vert="horz" wrap="square" lIns="96610" tIns="48306" rIns="96610" bIns="483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2" y="9120815"/>
            <a:ext cx="3170583" cy="480387"/>
          </a:xfrm>
          <a:prstGeom prst="rect">
            <a:avLst/>
          </a:prstGeom>
          <a:noFill/>
          <a:ln w="9525">
            <a:noFill/>
            <a:miter lim="800000"/>
            <a:headEnd/>
            <a:tailEnd/>
          </a:ln>
        </p:spPr>
        <p:txBody>
          <a:bodyPr vert="horz" wrap="square" lIns="96610" tIns="48306" rIns="96610" bIns="48306" numCol="1" anchor="b" anchorCtr="0" compatLnSpc="1">
            <a:prstTxWarp prst="textNoShape">
              <a:avLst/>
            </a:prstTxWarp>
          </a:bodyPr>
          <a:lstStyle>
            <a:lvl1pPr algn="l">
              <a:defRPr sz="1200">
                <a:latin typeface="Arial" charset="0"/>
                <a:ea typeface="ＭＳ Ｐゴシック" pitchFamily="1" charset="-128"/>
                <a:cs typeface="+mn-cs"/>
              </a:defRPr>
            </a:lvl1pPr>
          </a:lstStyle>
          <a:p>
            <a:pPr>
              <a:defRPr/>
            </a:pPr>
            <a:endParaRPr lang="en-US" dirty="0"/>
          </a:p>
        </p:txBody>
      </p:sp>
      <p:sp>
        <p:nvSpPr>
          <p:cNvPr id="17415" name="Rectangle 7"/>
          <p:cNvSpPr>
            <a:spLocks noGrp="1" noChangeArrowheads="1"/>
          </p:cNvSpPr>
          <p:nvPr>
            <p:ph type="sldNum" sz="quarter" idx="5"/>
          </p:nvPr>
        </p:nvSpPr>
        <p:spPr bwMode="auto">
          <a:xfrm>
            <a:off x="4144620" y="9120815"/>
            <a:ext cx="3170583" cy="480387"/>
          </a:xfrm>
          <a:prstGeom prst="rect">
            <a:avLst/>
          </a:prstGeom>
          <a:noFill/>
          <a:ln w="9525">
            <a:noFill/>
            <a:miter lim="800000"/>
            <a:headEnd/>
            <a:tailEnd/>
          </a:ln>
        </p:spPr>
        <p:txBody>
          <a:bodyPr vert="horz" wrap="square" lIns="96610" tIns="48306" rIns="96610" bIns="48306" numCol="1" anchor="b" anchorCtr="0" compatLnSpc="1">
            <a:prstTxWarp prst="textNoShape">
              <a:avLst/>
            </a:prstTxWarp>
          </a:bodyPr>
          <a:lstStyle>
            <a:lvl1pPr>
              <a:defRPr sz="1200">
                <a:latin typeface="Arial" pitchFamily="34" charset="0"/>
              </a:defRPr>
            </a:lvl1pPr>
          </a:lstStyle>
          <a:p>
            <a:pPr>
              <a:defRPr/>
            </a:pPr>
            <a:fld id="{814306CD-B045-4410-AEB3-A98FB6149A38}" type="slidenum">
              <a:rPr lang="en-US" altLang="en-US"/>
              <a:pPr>
                <a:defRPr/>
              </a:pPr>
              <a:t>‹#›</a:t>
            </a:fld>
            <a:endParaRPr lang="en-US" altLang="en-US" dirty="0"/>
          </a:p>
        </p:txBody>
      </p:sp>
    </p:spTree>
    <p:extLst>
      <p:ext uri="{BB962C8B-B14F-4D97-AF65-F5344CB8AC3E}">
        <p14:creationId xmlns:p14="http://schemas.microsoft.com/office/powerpoint/2010/main" xmlns="" val="3875564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98C631B-7303-4C42-B1CC-9B0113C93E92}" type="slidenum">
              <a:rPr lang="en-US" altLang="en-US" smtClean="0">
                <a:latin typeface="Arial" charset="0"/>
              </a:rPr>
              <a:pPr/>
              <a:t>0</a:t>
            </a:fld>
            <a:endParaRPr lang="en-US" altLang="en-US" dirty="0" smtClean="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tLang="en-US" dirty="0"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665A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to the West Contra Costa Unified School District Board of Education    |    page  </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CE6BB668-8FD2-4BAF-8BC4-9C9171CD2021}"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447800"/>
            <a:ext cx="3543300" cy="3505200"/>
          </a:xfrm>
        </p:spPr>
        <p:txBody>
          <a:bodyPr/>
          <a:lstStyle>
            <a:lvl1pPr>
              <a:defRPr sz="1600"/>
            </a:lvl1pPr>
            <a:lvl2pPr>
              <a:defRPr sz="140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38700" y="1447800"/>
            <a:ext cx="3543300" cy="3505200"/>
          </a:xfrm>
        </p:spPr>
        <p:txBody>
          <a:bodyPr/>
          <a:lstStyle>
            <a:lvl1pPr>
              <a:defRPr sz="1600"/>
            </a:lvl1pPr>
            <a:lvl2pPr>
              <a:defRPr sz="140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Presentation to the West Contra Costa Unified School District Board of Education    |    page  </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E4FBFE87-CE60-4C3F-92F9-518BB8014455}"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600"/>
            </a:lvl1pPr>
            <a:lvl2pPr>
              <a:defRPr sz="1400"/>
            </a:lvl2pPr>
            <a:lvl3pPr>
              <a:defRPr sz="1200"/>
            </a:lvl3pPr>
            <a:lvl4pPr>
              <a:defRPr sz="1050"/>
            </a:lvl4pPr>
            <a:lvl5pPr>
              <a:defRPr sz="105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600"/>
            </a:lvl1pPr>
            <a:lvl2pPr>
              <a:defRPr sz="1400"/>
            </a:lvl2pPr>
            <a:lvl3pPr>
              <a:defRPr sz="1200"/>
            </a:lvl3pPr>
            <a:lvl4pPr>
              <a:defRPr sz="1050"/>
            </a:lvl4pPr>
            <a:lvl5pPr>
              <a:defRPr sz="105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Presentation to the West Contra Costa Unified School District Board of Education    |    page  </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43C631B7-2B58-47EF-B9F6-0C89D2B3C5C9}"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69913"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447800"/>
            <a:ext cx="3543300" cy="3505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hart Placeholder 3"/>
          <p:cNvSpPr>
            <a:spLocks noGrp="1"/>
          </p:cNvSpPr>
          <p:nvPr>
            <p:ph type="chart" sz="half" idx="2"/>
          </p:nvPr>
        </p:nvSpPr>
        <p:spPr>
          <a:xfrm>
            <a:off x="4838700" y="1447800"/>
            <a:ext cx="3543300" cy="3505200"/>
          </a:xfrm>
        </p:spPr>
        <p:txBody>
          <a:bodyPr/>
          <a:lstStyle/>
          <a:p>
            <a:pPr lvl="0"/>
            <a:r>
              <a:rPr lang="en-US" noProof="0" dirty="0" smtClean="0"/>
              <a:t>Click icon to add chart</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Presentation to the West Contra Costa Unified School District Board of Education    |    page  </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F215AF0F-C665-4AE6-AAFD-A939A37152E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pic>
        <p:nvPicPr>
          <p:cNvPr id="3" name="Picture 4"/>
          <p:cNvPicPr>
            <a:picLocks noChangeAspect="1" noChangeArrowheads="1"/>
          </p:cNvPicPr>
          <p:nvPr userDrawn="1"/>
        </p:nvPicPr>
        <p:blipFill>
          <a:blip r:embed="rId2" cstate="print"/>
          <a:srcRect/>
          <a:stretch>
            <a:fillRect/>
          </a:stretch>
        </p:blipFill>
        <p:spPr bwMode="auto">
          <a:xfrm>
            <a:off x="0" y="92075"/>
            <a:ext cx="9144000" cy="67659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4" descr="KNNPptSubpageV2"/>
          <p:cNvPicPr>
            <a:picLocks noChangeAspect="1" noChangeArrowheads="1"/>
          </p:cNvPicPr>
          <p:nvPr/>
        </p:nvPicPr>
        <p:blipFill>
          <a:blip r:embed="rId7" cstate="print"/>
          <a:srcRect/>
          <a:stretch>
            <a:fillRect/>
          </a:stretch>
        </p:blipFill>
        <p:spPr bwMode="auto">
          <a:xfrm>
            <a:off x="0" y="0"/>
            <a:ext cx="9145588"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569913"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8" name="Rectangle 3"/>
          <p:cNvSpPr>
            <a:spLocks noGrp="1" noChangeArrowheads="1"/>
          </p:cNvSpPr>
          <p:nvPr>
            <p:ph type="body" idx="1"/>
          </p:nvPr>
        </p:nvSpPr>
        <p:spPr bwMode="auto">
          <a:xfrm>
            <a:off x="1143000" y="1447800"/>
            <a:ext cx="72390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1193800" y="6556375"/>
            <a:ext cx="6248400" cy="239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50" dirty="0" smtClean="0">
                <a:solidFill>
                  <a:schemeClr val="bg1"/>
                </a:solidFill>
                <a:latin typeface="+mn-lt"/>
                <a:ea typeface="ＭＳ Ｐゴシック" pitchFamily="1" charset="-128"/>
                <a:cs typeface="+mn-cs"/>
              </a:defRPr>
            </a:lvl1pPr>
          </a:lstStyle>
          <a:p>
            <a:pPr>
              <a:defRPr/>
            </a:pPr>
            <a:r>
              <a:rPr lang="en-US" smtClean="0"/>
              <a:t>Presentation to the West Contra Costa Unified School District Board of Education    |    page  </a:t>
            </a:r>
            <a:endParaRPr lang="en-US" dirty="0"/>
          </a:p>
        </p:txBody>
      </p:sp>
      <p:sp>
        <p:nvSpPr>
          <p:cNvPr id="1030" name="Rectangle 6"/>
          <p:cNvSpPr>
            <a:spLocks noGrp="1" noChangeArrowheads="1"/>
          </p:cNvSpPr>
          <p:nvPr>
            <p:ph type="sldNum" sz="quarter" idx="4"/>
          </p:nvPr>
        </p:nvSpPr>
        <p:spPr bwMode="auto">
          <a:xfrm>
            <a:off x="7378700" y="6559550"/>
            <a:ext cx="3937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000">
                <a:solidFill>
                  <a:schemeClr val="bg1"/>
                </a:solidFill>
                <a:latin typeface="Garamond" pitchFamily="18" charset="0"/>
              </a:defRPr>
            </a:lvl1pPr>
          </a:lstStyle>
          <a:p>
            <a:pPr>
              <a:defRPr/>
            </a:pPr>
            <a:fld id="{360C8C2A-3A5E-47AF-8C83-A9AE3EC8AE1A}" type="slidenum">
              <a:rPr lang="en-US" altLang="en-US"/>
              <a:pPr>
                <a:defRPr/>
              </a:pPr>
              <a:t>‹#›</a:t>
            </a:fld>
            <a:endParaRPr lang="en-US" altLang="en-US" dirty="0"/>
          </a:p>
        </p:txBody>
      </p:sp>
      <p:sp>
        <p:nvSpPr>
          <p:cNvPr id="1031" name="Line 36"/>
          <p:cNvSpPr>
            <a:spLocks noChangeShapeType="1"/>
          </p:cNvSpPr>
          <p:nvPr/>
        </p:nvSpPr>
        <p:spPr bwMode="auto">
          <a:xfrm>
            <a:off x="554038" y="1066800"/>
            <a:ext cx="7751762" cy="0"/>
          </a:xfrm>
          <a:prstGeom prst="line">
            <a:avLst/>
          </a:prstGeom>
          <a:noFill/>
          <a:ln w="9525">
            <a:solidFill>
              <a:srgbClr val="1665A0"/>
            </a:solidFill>
            <a:round/>
            <a:headEnd/>
            <a:tailEnd/>
          </a:ln>
        </p:spPr>
        <p:txBody>
          <a:bodyPr wrap="none" anchor="ctr"/>
          <a:lstStyle/>
          <a:p>
            <a:endParaRPr lang="en-US" dirty="0"/>
          </a:p>
        </p:txBody>
      </p:sp>
      <p:pic>
        <p:nvPicPr>
          <p:cNvPr id="1032" name="Picture 9" descr="I:\Marketing\Logos_&amp;_Seals\wccusd.jpg"/>
          <p:cNvPicPr>
            <a:picLocks noChangeAspect="1" noChangeArrowheads="1"/>
          </p:cNvPicPr>
          <p:nvPr userDrawn="1"/>
        </p:nvPicPr>
        <p:blipFill>
          <a:blip r:embed="rId8" cstate="print"/>
          <a:srcRect/>
          <a:stretch>
            <a:fillRect/>
          </a:stretch>
        </p:blipFill>
        <p:spPr bwMode="auto">
          <a:xfrm>
            <a:off x="8305800" y="6118225"/>
            <a:ext cx="663575" cy="663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80" r:id="rId5"/>
  </p:sldLayoutIdLst>
  <p:hf hdr="0" dt="0"/>
  <p:txStyles>
    <p:titleStyle>
      <a:lvl1pPr marL="23813" indent="-23813" algn="l" rtl="0" eaLnBrk="0" fontAlgn="base" hangingPunct="0">
        <a:spcBef>
          <a:spcPct val="0"/>
        </a:spcBef>
        <a:spcAft>
          <a:spcPct val="0"/>
        </a:spcAft>
        <a:defRPr lang="en-US" altLang="en-US" sz="2900" dirty="0" smtClean="0">
          <a:solidFill>
            <a:srgbClr val="1665A0"/>
          </a:solidFill>
          <a:latin typeface="+mj-lt"/>
          <a:ea typeface="+mj-ea"/>
          <a:cs typeface="ＭＳ Ｐゴシック" charset="0"/>
        </a:defRPr>
      </a:lvl1pPr>
      <a:lvl2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2pPr>
      <a:lvl3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3pPr>
      <a:lvl4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4pPr>
      <a:lvl5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5pPr>
      <a:lvl6pPr marL="4810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6pPr>
      <a:lvl7pPr marL="9382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7pPr>
      <a:lvl8pPr marL="13954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8pPr>
      <a:lvl9pPr marL="18526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9pPr>
    </p:titleStyle>
    <p:bodyStyle>
      <a:lvl1pPr marL="230188" indent="-230188" algn="l" rtl="0" eaLnBrk="0" fontAlgn="base" hangingPunct="0">
        <a:spcBef>
          <a:spcPct val="20000"/>
        </a:spcBef>
        <a:spcAft>
          <a:spcPct val="0"/>
        </a:spcAft>
        <a:buClr>
          <a:srgbClr val="333333"/>
        </a:buClr>
        <a:buFont typeface="Wingdings" pitchFamily="2" charset="2"/>
        <a:buChar char="§"/>
        <a:defRPr sz="2000">
          <a:solidFill>
            <a:srgbClr val="000000"/>
          </a:solidFill>
          <a:latin typeface="+mn-lt"/>
          <a:ea typeface="+mn-ea"/>
          <a:cs typeface="ＭＳ Ｐゴシック" charset="0"/>
        </a:defRPr>
      </a:lvl1pPr>
      <a:lvl2pPr marL="571500" indent="-227013" algn="l" rtl="0" eaLnBrk="0" fontAlgn="base" hangingPunct="0">
        <a:spcBef>
          <a:spcPct val="20000"/>
        </a:spcBef>
        <a:spcAft>
          <a:spcPct val="0"/>
        </a:spcAft>
        <a:buClr>
          <a:srgbClr val="333333"/>
        </a:buClr>
        <a:buSzPct val="90000"/>
        <a:buFont typeface="Wingdings" pitchFamily="2" charset="2"/>
        <a:buChar char="§"/>
        <a:defRPr sz="1600">
          <a:solidFill>
            <a:srgbClr val="000000"/>
          </a:solidFill>
          <a:latin typeface="+mn-lt"/>
          <a:ea typeface="+mn-ea"/>
        </a:defRPr>
      </a:lvl2pPr>
      <a:lvl3pPr marL="912813" indent="-227013" algn="l" rtl="0" eaLnBrk="0" fontAlgn="base" hangingPunct="0">
        <a:spcBef>
          <a:spcPct val="20000"/>
        </a:spcBef>
        <a:spcAft>
          <a:spcPct val="0"/>
        </a:spcAft>
        <a:buClr>
          <a:srgbClr val="333333"/>
        </a:buClr>
        <a:buSzPct val="85000"/>
        <a:buFont typeface="Wingdings" pitchFamily="2" charset="2"/>
        <a:buChar char="§"/>
        <a:defRPr sz="1200">
          <a:solidFill>
            <a:srgbClr val="000000"/>
          </a:solidFill>
          <a:latin typeface="+mn-lt"/>
          <a:ea typeface="+mn-ea"/>
        </a:defRPr>
      </a:lvl3pPr>
      <a:lvl4pPr marL="1254125" indent="-222250" algn="l" rtl="0" eaLnBrk="0" fontAlgn="base" hangingPunct="0">
        <a:spcBef>
          <a:spcPct val="20000"/>
        </a:spcBef>
        <a:spcAft>
          <a:spcPct val="0"/>
        </a:spcAft>
        <a:buClr>
          <a:srgbClr val="333333"/>
        </a:buClr>
        <a:buSzPct val="85000"/>
        <a:buFont typeface="Wingdings" pitchFamily="2" charset="2"/>
        <a:buChar char="§"/>
        <a:defRPr sz="1000">
          <a:solidFill>
            <a:srgbClr val="000000"/>
          </a:solidFill>
          <a:latin typeface="+mn-lt"/>
          <a:ea typeface="+mn-ea"/>
        </a:defRPr>
      </a:lvl4pPr>
      <a:lvl5pPr marL="1603375" indent="-230188" algn="l" rtl="0" eaLnBrk="0" fontAlgn="base" hangingPunct="0">
        <a:spcBef>
          <a:spcPct val="20000"/>
        </a:spcBef>
        <a:spcAft>
          <a:spcPct val="0"/>
        </a:spcAft>
        <a:buClr>
          <a:srgbClr val="333333"/>
        </a:buClr>
        <a:buSzPct val="85000"/>
        <a:buFont typeface="Wingdings" pitchFamily="2" charset="2"/>
        <a:buChar char="§"/>
        <a:defRPr sz="1000">
          <a:solidFill>
            <a:srgbClr val="000000"/>
          </a:solidFill>
          <a:latin typeface="+mn-lt"/>
          <a:ea typeface="+mn-ea"/>
        </a:defRPr>
      </a:lvl5pPr>
      <a:lvl6pPr marL="20605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6pPr>
      <a:lvl7pPr marL="25177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7pPr>
      <a:lvl8pPr marL="29749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8pPr>
      <a:lvl9pPr marL="34321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1776413"/>
            <a:ext cx="6064250" cy="1804987"/>
          </a:xfrm>
        </p:spPr>
        <p:txBody>
          <a:bodyPr/>
          <a:lstStyle/>
          <a:p>
            <a:pPr eaLnBrk="1" hangingPunct="1">
              <a:lnSpc>
                <a:spcPct val="90000"/>
              </a:lnSpc>
            </a:pPr>
            <a:r>
              <a:rPr lang="en-US" altLang="en-US" sz="4400" dirty="0" smtClean="0"/>
              <a:t>West Contra Costa USD</a:t>
            </a:r>
          </a:p>
        </p:txBody>
      </p:sp>
      <p:sp>
        <p:nvSpPr>
          <p:cNvPr id="7171" name="Rectangle 5"/>
          <p:cNvSpPr>
            <a:spLocks noChangeArrowheads="1"/>
          </p:cNvSpPr>
          <p:nvPr/>
        </p:nvSpPr>
        <p:spPr bwMode="auto">
          <a:xfrm>
            <a:off x="914400" y="2971800"/>
            <a:ext cx="7696200" cy="1440394"/>
          </a:xfrm>
          <a:prstGeom prst="rect">
            <a:avLst/>
          </a:prstGeom>
          <a:noFill/>
          <a:ln w="9525">
            <a:noFill/>
            <a:miter lim="800000"/>
            <a:headEnd/>
            <a:tailEnd/>
          </a:ln>
        </p:spPr>
        <p:txBody>
          <a:bodyPr>
            <a:spAutoFit/>
          </a:bodyPr>
          <a:lstStyle/>
          <a:p>
            <a:pPr algn="l"/>
            <a:r>
              <a:rPr lang="en-US" altLang="en-US" dirty="0" smtClean="0">
                <a:solidFill>
                  <a:srgbClr val="131313"/>
                </a:solidFill>
                <a:latin typeface="Garamond" pitchFamily="18" charset="0"/>
              </a:rPr>
              <a:t>General Obligation Bond Update</a:t>
            </a:r>
            <a:endParaRPr lang="en-US" altLang="en-US" dirty="0">
              <a:solidFill>
                <a:srgbClr val="131313"/>
              </a:solidFill>
              <a:latin typeface="Garamond" pitchFamily="18" charset="0"/>
            </a:endParaRPr>
          </a:p>
          <a:p>
            <a:pPr algn="l"/>
            <a:endParaRPr lang="en-US" altLang="en-US" dirty="0">
              <a:solidFill>
                <a:srgbClr val="131313"/>
              </a:solidFill>
              <a:latin typeface="Garamond" pitchFamily="18" charset="0"/>
            </a:endParaRPr>
          </a:p>
          <a:p>
            <a:pPr algn="l"/>
            <a:r>
              <a:rPr lang="en-US" altLang="en-US" sz="1800" dirty="0">
                <a:solidFill>
                  <a:srgbClr val="131313"/>
                </a:solidFill>
                <a:latin typeface="Garamond" pitchFamily="18" charset="0"/>
              </a:rPr>
              <a:t>Presentation to the </a:t>
            </a:r>
            <a:r>
              <a:rPr lang="en-US" altLang="en-US" sz="1800" dirty="0" smtClean="0">
                <a:solidFill>
                  <a:srgbClr val="131313"/>
                </a:solidFill>
                <a:latin typeface="Garamond" pitchFamily="18" charset="0"/>
              </a:rPr>
              <a:t>Board of Education</a:t>
            </a:r>
            <a:endParaRPr lang="en-US" altLang="en-US" sz="1800" dirty="0">
              <a:solidFill>
                <a:srgbClr val="131313"/>
              </a:solidFill>
              <a:latin typeface="Garamond" pitchFamily="18" charset="0"/>
            </a:endParaRPr>
          </a:p>
          <a:p>
            <a:pPr algn="l">
              <a:lnSpc>
                <a:spcPct val="120000"/>
              </a:lnSpc>
            </a:pPr>
            <a:r>
              <a:rPr lang="en-US" altLang="en-US" sz="1800" dirty="0" smtClean="0">
                <a:solidFill>
                  <a:srgbClr val="131313"/>
                </a:solidFill>
                <a:latin typeface="Garamond" pitchFamily="18" charset="0"/>
              </a:rPr>
              <a:t>October 15, 2014</a:t>
            </a:r>
            <a:endParaRPr lang="en-US" altLang="en-US" sz="1800" dirty="0">
              <a:solidFill>
                <a:srgbClr val="1665A0"/>
              </a:solidFill>
              <a:latin typeface="Garamond" pitchFamily="18" charset="0"/>
            </a:endParaRPr>
          </a:p>
        </p:txBody>
      </p:sp>
      <p:pic>
        <p:nvPicPr>
          <p:cNvPr id="7172" name="Picture 5" descr="I:\Marketing\Logos_&amp;_Seals\wccusd.jpg"/>
          <p:cNvPicPr>
            <a:picLocks noChangeAspect="1" noChangeArrowheads="1"/>
          </p:cNvPicPr>
          <p:nvPr/>
        </p:nvPicPr>
        <p:blipFill>
          <a:blip r:embed="rId3" cstate="print"/>
          <a:srcRect/>
          <a:stretch>
            <a:fillRect/>
          </a:stretch>
        </p:blipFill>
        <p:spPr bwMode="auto">
          <a:xfrm>
            <a:off x="914400" y="1484313"/>
            <a:ext cx="8382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a:t>
            </a:r>
            <a:r>
              <a:rPr lang="en-US" dirty="0" smtClean="0"/>
              <a:t>Pricing in 2015 </a:t>
            </a:r>
            <a:r>
              <a:rPr lang="en-US" dirty="0" smtClean="0"/>
              <a:t>(continued)</a:t>
            </a:r>
            <a:endParaRPr lang="en-US" dirty="0"/>
          </a:p>
        </p:txBody>
      </p:sp>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5" name="Slide Number Placeholder 4"/>
          <p:cNvSpPr>
            <a:spLocks noGrp="1"/>
          </p:cNvSpPr>
          <p:nvPr>
            <p:ph type="sldNum" sz="quarter" idx="11"/>
          </p:nvPr>
        </p:nvSpPr>
        <p:spPr/>
        <p:txBody>
          <a:bodyPr/>
          <a:lstStyle/>
          <a:p>
            <a:pPr>
              <a:defRPr/>
            </a:pPr>
            <a:fld id="{CE6BB668-8FD2-4BAF-8BC4-9C9171CD2021}" type="slidenum">
              <a:rPr lang="en-US" altLang="en-US" smtClean="0"/>
              <a:pPr>
                <a:defRPr/>
              </a:pPr>
              <a:t>9</a:t>
            </a:fld>
            <a:endParaRPr lang="en-US" altLang="en-US" dirty="0"/>
          </a:p>
        </p:txBody>
      </p:sp>
      <p:sp>
        <p:nvSpPr>
          <p:cNvPr id="8" name="Content Placeholder 7"/>
          <p:cNvSpPr>
            <a:spLocks noGrp="1"/>
          </p:cNvSpPr>
          <p:nvPr>
            <p:ph idx="1"/>
          </p:nvPr>
        </p:nvSpPr>
        <p:spPr>
          <a:xfrm>
            <a:off x="1143000" y="1447800"/>
            <a:ext cx="7239000" cy="3733800"/>
          </a:xfrm>
        </p:spPr>
        <p:txBody>
          <a:bodyPr/>
          <a:lstStyle/>
          <a:p>
            <a:r>
              <a:rPr lang="en-US" dirty="0" smtClean="0"/>
              <a:t>Our plan for the District has always been a robust investor outreach, looking towards getting an increased number of investors interested in the District's bonds. </a:t>
            </a:r>
            <a:endParaRPr lang="en-US" dirty="0" smtClean="0"/>
          </a:p>
          <a:p>
            <a:endParaRPr lang="en-US" dirty="0" smtClean="0"/>
          </a:p>
          <a:p>
            <a:r>
              <a:rPr lang="en-US" dirty="0" smtClean="0"/>
              <a:t>Finally</a:t>
            </a:r>
            <a:r>
              <a:rPr lang="en-US" dirty="0" smtClean="0"/>
              <a:t>, the District has always issued bonds with an eye to the cash in the bank and that is why a target </a:t>
            </a:r>
            <a:r>
              <a:rPr lang="en-US" dirty="0" smtClean="0"/>
              <a:t>closing date in </a:t>
            </a:r>
            <a:r>
              <a:rPr lang="en-US" dirty="0" smtClean="0"/>
              <a:t>March had been discussed as the best timing because of the </a:t>
            </a:r>
            <a:r>
              <a:rPr lang="en-US" dirty="0" smtClean="0"/>
              <a:t>amount of funds on-hand.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6"/>
          <p:cNvSpPr>
            <a:spLocks noGrp="1"/>
          </p:cNvSpPr>
          <p:nvPr>
            <p:ph type="title"/>
          </p:nvPr>
        </p:nvSpPr>
        <p:spPr/>
        <p:txBody>
          <a:bodyPr/>
          <a:lstStyle/>
          <a:p>
            <a:r>
              <a:rPr lang="en-US" dirty="0" smtClean="0"/>
              <a:t>This Evening’s Informational Items</a:t>
            </a:r>
          </a:p>
        </p:txBody>
      </p:sp>
      <p:sp>
        <p:nvSpPr>
          <p:cNvPr id="6149" name="Content Placeholder 5"/>
          <p:cNvSpPr>
            <a:spLocks noGrp="1"/>
          </p:cNvSpPr>
          <p:nvPr>
            <p:ph idx="1"/>
          </p:nvPr>
        </p:nvSpPr>
        <p:spPr/>
        <p:txBody>
          <a:bodyPr/>
          <a:lstStyle/>
          <a:p>
            <a:pPr>
              <a:spcBef>
                <a:spcPts val="2400"/>
              </a:spcBef>
            </a:pPr>
            <a:r>
              <a:rPr lang="en-US" sz="1800" dirty="0" smtClean="0">
                <a:latin typeface="Garamond" charset="0"/>
                <a:ea typeface="ＭＳ Ｐゴシック" charset="0"/>
              </a:rPr>
              <a:t>Present the Resolution to the Board of Education authorizing the issuance and sale of $135 million in general obligation bonds.  </a:t>
            </a:r>
          </a:p>
          <a:p>
            <a:pPr>
              <a:spcBef>
                <a:spcPts val="2400"/>
              </a:spcBef>
            </a:pPr>
            <a:r>
              <a:rPr lang="en-US" sz="1800" dirty="0" smtClean="0">
                <a:latin typeface="Garamond" charset="0"/>
                <a:ea typeface="ＭＳ Ｐゴシック" charset="0"/>
              </a:rPr>
              <a:t>Resolution incorporates approval of forms of the following documents: </a:t>
            </a:r>
          </a:p>
          <a:p>
            <a:pPr lvl="1">
              <a:spcBef>
                <a:spcPts val="600"/>
              </a:spcBef>
            </a:pPr>
            <a:r>
              <a:rPr lang="en-US" sz="1800" dirty="0" smtClean="0">
                <a:latin typeface="Garamond" charset="0"/>
                <a:ea typeface="ＭＳ Ｐゴシック" charset="0"/>
                <a:cs typeface="ＭＳ Ｐゴシック" charset="0"/>
              </a:rPr>
              <a:t>Bond Purchase Contract</a:t>
            </a:r>
          </a:p>
          <a:p>
            <a:pPr lvl="1">
              <a:spcBef>
                <a:spcPts val="600"/>
              </a:spcBef>
            </a:pPr>
            <a:r>
              <a:rPr lang="en-US" sz="1800" dirty="0" smtClean="0">
                <a:latin typeface="Garamond" charset="0"/>
                <a:ea typeface="ＭＳ Ｐゴシック" charset="0"/>
                <a:cs typeface="ＭＳ Ｐゴシック" charset="0"/>
              </a:rPr>
              <a:t>Continuing Disclosure Certificate</a:t>
            </a:r>
          </a:p>
          <a:p>
            <a:pPr lvl="1">
              <a:spcBef>
                <a:spcPts val="600"/>
              </a:spcBef>
            </a:pPr>
            <a:r>
              <a:rPr lang="en-US" sz="1800" dirty="0" smtClean="0">
                <a:latin typeface="Garamond" charset="0"/>
                <a:ea typeface="ＭＳ Ｐゴシック" charset="0"/>
                <a:cs typeface="ＭＳ Ｐゴシック" charset="0"/>
              </a:rPr>
              <a:t>Preliminary Official Statement</a:t>
            </a:r>
          </a:p>
          <a:p>
            <a:pPr>
              <a:spcBef>
                <a:spcPts val="2400"/>
              </a:spcBef>
            </a:pPr>
            <a:r>
              <a:rPr lang="en-US" sz="1800" dirty="0" smtClean="0">
                <a:latin typeface="Garamond" charset="0"/>
                <a:ea typeface="ＭＳ Ｐゴシック" charset="0"/>
              </a:rPr>
              <a:t>The Board of Education will be presented the same documents for approval in an action item at its next scheduled meeting on November 12, 2014.   </a:t>
            </a:r>
          </a:p>
          <a:p>
            <a:pPr lvl="1">
              <a:spcBef>
                <a:spcPts val="2400"/>
              </a:spcBef>
            </a:pPr>
            <a:endParaRPr lang="en-US" sz="1800" dirty="0" smtClean="0">
              <a:latin typeface="Garamond" charset="0"/>
              <a:ea typeface="ＭＳ Ｐゴシック" charset="0"/>
              <a:cs typeface="ＭＳ Ｐゴシック" charset="0"/>
            </a:endParaRPr>
          </a:p>
          <a:p>
            <a:pPr lvl="1"/>
            <a:endParaRPr lang="en-US" sz="1200" dirty="0" smtClean="0">
              <a:latin typeface="Garamond" charset="0"/>
              <a:ea typeface="ＭＳ Ｐゴシック" charset="0"/>
            </a:endParaRPr>
          </a:p>
          <a:p>
            <a:pPr lvl="1">
              <a:lnSpc>
                <a:spcPct val="120000"/>
              </a:lnSpc>
            </a:pPr>
            <a:endParaRPr lang="en-US" dirty="0" smtClean="0">
              <a:latin typeface="Garamond" charset="0"/>
              <a:ea typeface="ＭＳ Ｐゴシック" charset="0"/>
            </a:endParaRPr>
          </a:p>
          <a:p>
            <a:pPr lvl="1"/>
            <a:endParaRPr lang="en-US" dirty="0" smtClean="0"/>
          </a:p>
        </p:txBody>
      </p:sp>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5" name="Slide Number Placeholder 4"/>
          <p:cNvSpPr>
            <a:spLocks noGrp="1"/>
          </p:cNvSpPr>
          <p:nvPr>
            <p:ph type="sldNum" sz="quarter" idx="11"/>
          </p:nvPr>
        </p:nvSpPr>
        <p:spPr/>
        <p:txBody>
          <a:bodyPr/>
          <a:lstStyle/>
          <a:p>
            <a:pPr>
              <a:defRPr/>
            </a:pPr>
            <a:fld id="{2DAF9174-7DA0-483D-849A-9294122921E5}" type="slidenum">
              <a:rPr lang="en-US" smtClean="0"/>
              <a:pPr>
                <a:defRPr/>
              </a:pPr>
              <a:t>1</a:t>
            </a:fld>
            <a:endParaRPr lang="en-US" dirty="0"/>
          </a:p>
        </p:txBody>
      </p:sp>
    </p:spTree>
    <p:extLst>
      <p:ext uri="{BB962C8B-B14F-4D97-AF65-F5344CB8AC3E}">
        <p14:creationId xmlns:p14="http://schemas.microsoft.com/office/powerpoint/2010/main" xmlns="" val="1716531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Bond Financing Professionals</a:t>
            </a:r>
          </a:p>
        </p:txBody>
      </p:sp>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11269" name="Slide Number Placeholder 4"/>
          <p:cNvSpPr>
            <a:spLocks noGrp="1"/>
          </p:cNvSpPr>
          <p:nvPr>
            <p:ph type="sldNum" sz="quarter" idx="11"/>
          </p:nvPr>
        </p:nvSpPr>
        <p:spPr>
          <a:noFill/>
        </p:spPr>
        <p:txBody>
          <a:bodyPr/>
          <a:lstStyle/>
          <a:p>
            <a:fld id="{D7A8F454-262C-4A2B-AB41-5EF38BBBE052}" type="slidenum">
              <a:rPr lang="en-US" altLang="en-US" smtClean="0"/>
              <a:pPr/>
              <a:t>2</a:t>
            </a:fld>
            <a:endParaRPr lang="en-US" altLang="en-US" dirty="0" smtClean="0"/>
          </a:p>
        </p:txBody>
      </p:sp>
      <p:sp>
        <p:nvSpPr>
          <p:cNvPr id="8" name="Content Placeholder 2"/>
          <p:cNvSpPr>
            <a:spLocks noGrp="1"/>
          </p:cNvSpPr>
          <p:nvPr>
            <p:ph idx="1"/>
          </p:nvPr>
        </p:nvSpPr>
        <p:spPr>
          <a:xfrm>
            <a:off x="1143000" y="1447800"/>
            <a:ext cx="7239000" cy="4267200"/>
          </a:xfrm>
        </p:spPr>
        <p:txBody>
          <a:bodyPr/>
          <a:lstStyle/>
          <a:p>
            <a:r>
              <a:rPr lang="en-US" altLang="en-US" sz="1800" b="1" dirty="0" smtClean="0"/>
              <a:t>Nixon Peabody, Bond Counsel</a:t>
            </a:r>
            <a:br>
              <a:rPr lang="en-US" altLang="en-US" sz="1800" b="1" dirty="0" smtClean="0"/>
            </a:br>
            <a:r>
              <a:rPr lang="en-US" altLang="en-US" sz="1600" dirty="0" smtClean="0"/>
              <a:t>prepares </a:t>
            </a:r>
            <a:r>
              <a:rPr lang="en-US" altLang="en-US" sz="1600" dirty="0"/>
              <a:t>legal documents and issues legal and tax </a:t>
            </a:r>
            <a:r>
              <a:rPr lang="en-US" altLang="en-US" sz="1600" dirty="0" smtClean="0"/>
              <a:t>opinions</a:t>
            </a:r>
            <a:endParaRPr lang="en-US" altLang="en-US" sz="1600" dirty="0"/>
          </a:p>
          <a:p>
            <a:pPr>
              <a:spcBef>
                <a:spcPts val="1800"/>
              </a:spcBef>
            </a:pPr>
            <a:r>
              <a:rPr lang="en-US" altLang="en-US" sz="1800" b="1" dirty="0" smtClean="0"/>
              <a:t>Nixon Peabody, Disclosure Counsel</a:t>
            </a:r>
            <a:br>
              <a:rPr lang="en-US" altLang="en-US" sz="1800" b="1" dirty="0" smtClean="0"/>
            </a:br>
            <a:r>
              <a:rPr lang="en-US" altLang="en-US" sz="1600" dirty="0" smtClean="0"/>
              <a:t>outlines </a:t>
            </a:r>
            <a:r>
              <a:rPr lang="en-US" altLang="en-US" sz="1600" dirty="0"/>
              <a:t>disclosure obligations, prepares preliminary/final official </a:t>
            </a:r>
            <a:r>
              <a:rPr lang="en-US" altLang="en-US" sz="1600" dirty="0" smtClean="0"/>
              <a:t>statements, prepares supplemental disclosure and </a:t>
            </a:r>
            <a:r>
              <a:rPr lang="en-US" altLang="en-US" sz="1600" dirty="0"/>
              <a:t>issues disclosure </a:t>
            </a:r>
            <a:r>
              <a:rPr lang="en-US" altLang="en-US" sz="1600" dirty="0" smtClean="0"/>
              <a:t>opinion</a:t>
            </a:r>
            <a:endParaRPr lang="en-US" altLang="en-US" sz="1600" dirty="0"/>
          </a:p>
          <a:p>
            <a:pPr>
              <a:spcBef>
                <a:spcPts val="1800"/>
              </a:spcBef>
            </a:pPr>
            <a:r>
              <a:rPr lang="en-US" altLang="en-US" sz="1800" b="1" dirty="0" smtClean="0"/>
              <a:t>KNN Public Finance, Financial Advisor </a:t>
            </a:r>
            <a:r>
              <a:rPr lang="en-US" altLang="en-US" sz="1800" dirty="0" smtClean="0"/>
              <a:t/>
            </a:r>
            <a:br>
              <a:rPr lang="en-US" altLang="en-US" sz="1800" dirty="0" smtClean="0"/>
            </a:br>
            <a:r>
              <a:rPr lang="en-US" altLang="en-US" sz="1600" dirty="0" smtClean="0"/>
              <a:t>manages overall planning and execution of the financing for the District, and provides District information for planning and disclosure work by the financing team</a:t>
            </a:r>
          </a:p>
          <a:p>
            <a:pPr>
              <a:spcBef>
                <a:spcPts val="1800"/>
              </a:spcBef>
            </a:pPr>
            <a:r>
              <a:rPr lang="en-US" altLang="en-US" sz="1800" b="1" dirty="0" smtClean="0"/>
              <a:t>Piper Jaffray &amp; Co., Stifel Nicolaus &amp; Co Incorporated, </a:t>
            </a:r>
            <a:br>
              <a:rPr lang="en-US" altLang="en-US" sz="1800" b="1" dirty="0" smtClean="0"/>
            </a:br>
            <a:r>
              <a:rPr lang="en-US" altLang="en-US" sz="1800" b="1" dirty="0" err="1" smtClean="0"/>
              <a:t>Backstrom</a:t>
            </a:r>
            <a:r>
              <a:rPr lang="en-US" altLang="en-US" sz="1800" b="1" dirty="0" smtClean="0"/>
              <a:t> McCarley Berry &amp; Co LLC, Underwriters</a:t>
            </a:r>
            <a:br>
              <a:rPr lang="en-US" altLang="en-US" sz="1800" b="1" dirty="0" smtClean="0"/>
            </a:br>
            <a:r>
              <a:rPr lang="en-US" altLang="en-US" sz="1600" dirty="0" smtClean="0"/>
              <a:t>manage investor outreach </a:t>
            </a:r>
            <a:r>
              <a:rPr lang="en-US" altLang="en-US" sz="1600" dirty="0"/>
              <a:t>and </a:t>
            </a:r>
            <a:r>
              <a:rPr lang="en-US" altLang="en-US" sz="1600" dirty="0" smtClean="0"/>
              <a:t>sale of </a:t>
            </a:r>
            <a:r>
              <a:rPr lang="en-US" altLang="en-US" sz="1600" dirty="0"/>
              <a:t>the bonds to </a:t>
            </a:r>
            <a:r>
              <a:rPr lang="en-US" altLang="en-US" sz="1600" dirty="0" smtClean="0"/>
              <a:t>investors, and assist with structuring the financing</a:t>
            </a:r>
            <a:endParaRPr lang="en-US" altLang="en-US" sz="1600" dirty="0"/>
          </a:p>
          <a:p>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Proposed Bond Sale Parameters</a:t>
            </a:r>
          </a:p>
        </p:txBody>
      </p:sp>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11269" name="Slide Number Placeholder 4"/>
          <p:cNvSpPr>
            <a:spLocks noGrp="1"/>
          </p:cNvSpPr>
          <p:nvPr>
            <p:ph type="sldNum" sz="quarter" idx="11"/>
          </p:nvPr>
        </p:nvSpPr>
        <p:spPr>
          <a:noFill/>
        </p:spPr>
        <p:txBody>
          <a:bodyPr/>
          <a:lstStyle/>
          <a:p>
            <a:fld id="{D7A8F454-262C-4A2B-AB41-5EF38BBBE052}" type="slidenum">
              <a:rPr lang="en-US" altLang="en-US" smtClean="0"/>
              <a:pPr/>
              <a:t>3</a:t>
            </a:fld>
            <a:endParaRPr lang="en-US" altLang="en-US" dirty="0" smtClean="0"/>
          </a:p>
        </p:txBody>
      </p:sp>
      <p:sp>
        <p:nvSpPr>
          <p:cNvPr id="7" name="Content Placeholder 7"/>
          <p:cNvSpPr txBox="1">
            <a:spLocks/>
          </p:cNvSpPr>
          <p:nvPr/>
        </p:nvSpPr>
        <p:spPr bwMode="auto">
          <a:xfrm>
            <a:off x="1143000" y="1447800"/>
            <a:ext cx="72390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30188" marR="0" lvl="0" indent="-230188" algn="l" defTabSz="914400" rtl="0" eaLnBrk="0" fontAlgn="base" latinLnBrk="0" hangingPunct="0">
              <a:lnSpc>
                <a:spcPct val="100000"/>
              </a:lnSpc>
              <a:spcBef>
                <a:spcPts val="0"/>
              </a:spcBef>
              <a:spcAft>
                <a:spcPct val="0"/>
              </a:spcAft>
              <a:buClr>
                <a:srgbClr val="333333"/>
              </a:buClr>
              <a:buSzTx/>
              <a:buFont typeface="Wingdings" pitchFamily="2" charset="2"/>
              <a:buChar char="§"/>
              <a:tabLst/>
              <a:defRPr/>
            </a:pPr>
            <a:r>
              <a:rPr kumimoji="0" lang="en-US" sz="1800" b="0" i="0" u="none" strike="noStrike" kern="0" cap="none" spc="0" normalizeH="0" baseline="0" noProof="0" dirty="0" smtClean="0">
                <a:ln>
                  <a:noFill/>
                </a:ln>
                <a:solidFill>
                  <a:srgbClr val="000000"/>
                </a:solidFill>
                <a:effectLst/>
                <a:uLnTx/>
                <a:uFillTx/>
                <a:latin typeface="+mn-lt"/>
                <a:ea typeface="+mn-ea"/>
                <a:cs typeface="ＭＳ Ｐゴシック" charset="0"/>
              </a:rPr>
              <a:t>Bonds</a:t>
            </a:r>
            <a:r>
              <a:rPr kumimoji="0" lang="en-US" sz="1800" b="0" i="0" u="none" strike="noStrike" kern="0" cap="none" spc="0" normalizeH="0" noProof="0" dirty="0" smtClean="0">
                <a:ln>
                  <a:noFill/>
                </a:ln>
                <a:solidFill>
                  <a:srgbClr val="000000"/>
                </a:solidFill>
                <a:effectLst/>
                <a:uLnTx/>
                <a:uFillTx/>
                <a:latin typeface="+mn-lt"/>
                <a:ea typeface="+mn-ea"/>
                <a:cs typeface="ＭＳ Ｐゴシック" charset="0"/>
              </a:rPr>
              <a:t> will be issued as $50 million Election of 2010, Series C, and $85 million Election of 2012, Series B.  </a:t>
            </a:r>
          </a:p>
          <a:p>
            <a:pPr marL="230188" marR="0" lvl="0" indent="-230188" algn="l" defTabSz="914400" rtl="0" eaLnBrk="0" fontAlgn="base" latinLnBrk="0" hangingPunct="0">
              <a:lnSpc>
                <a:spcPct val="100000"/>
              </a:lnSpc>
              <a:spcBef>
                <a:spcPts val="0"/>
              </a:spcBef>
              <a:spcAft>
                <a:spcPct val="0"/>
              </a:spcAft>
              <a:buClr>
                <a:srgbClr val="333333"/>
              </a:buClr>
              <a:buSzTx/>
              <a:buFont typeface="Wingdings" pitchFamily="2" charset="2"/>
              <a:buChar char="§"/>
              <a:tabLst/>
              <a:defRPr/>
            </a:pPr>
            <a:endParaRPr kumimoji="0" lang="en-US" sz="1800" b="0" i="0" u="none" strike="noStrike" kern="0" cap="none" spc="0" normalizeH="0" noProof="0" dirty="0" smtClean="0">
              <a:ln>
                <a:noFill/>
              </a:ln>
              <a:solidFill>
                <a:srgbClr val="000000"/>
              </a:solidFill>
              <a:effectLst/>
              <a:uLnTx/>
              <a:uFillTx/>
              <a:latin typeface="+mn-lt"/>
              <a:ea typeface="+mn-ea"/>
              <a:cs typeface="ＭＳ Ｐゴシック" charset="0"/>
            </a:endParaRPr>
          </a:p>
          <a:p>
            <a:pPr marL="230188" marR="0" lvl="0" indent="-230188" algn="l" defTabSz="914400" rtl="0" eaLnBrk="0" fontAlgn="base" latinLnBrk="0" hangingPunct="0">
              <a:lnSpc>
                <a:spcPct val="100000"/>
              </a:lnSpc>
              <a:spcBef>
                <a:spcPts val="0"/>
              </a:spcBef>
              <a:spcAft>
                <a:spcPct val="0"/>
              </a:spcAft>
              <a:buClr>
                <a:srgbClr val="333333"/>
              </a:buClr>
              <a:buSzTx/>
              <a:buFont typeface="Wingdings" pitchFamily="2" charset="2"/>
              <a:buChar char="§"/>
              <a:tabLst/>
              <a:defRPr/>
            </a:pPr>
            <a:r>
              <a:rPr lang="en-US" sz="1800" kern="0" baseline="0" dirty="0" smtClean="0">
                <a:solidFill>
                  <a:srgbClr val="000000"/>
                </a:solidFill>
                <a:latin typeface="+mn-lt"/>
                <a:ea typeface="+mn-ea"/>
                <a:cs typeface="ＭＳ Ｐゴシック" charset="0"/>
              </a:rPr>
              <a:t>Fixed-rate </a:t>
            </a:r>
            <a:r>
              <a:rPr lang="en-US" sz="1800" kern="0" dirty="0" smtClean="0">
                <a:solidFill>
                  <a:srgbClr val="000000"/>
                </a:solidFill>
                <a:latin typeface="+mn-lt"/>
                <a:ea typeface="+mn-ea"/>
                <a:cs typeface="ＭＳ Ｐゴシック" charset="0"/>
              </a:rPr>
              <a:t>current interest </a:t>
            </a:r>
            <a:r>
              <a:rPr lang="en-US" sz="1800" kern="0" baseline="0" dirty="0" smtClean="0">
                <a:solidFill>
                  <a:srgbClr val="000000"/>
                </a:solidFill>
                <a:latin typeface="+mn-lt"/>
                <a:ea typeface="+mn-ea"/>
                <a:cs typeface="ＭＳ Ｐゴシック" charset="0"/>
              </a:rPr>
              <a:t>bonds, with up</a:t>
            </a:r>
            <a:r>
              <a:rPr lang="en-US" sz="1800" kern="0" dirty="0" smtClean="0">
                <a:solidFill>
                  <a:srgbClr val="000000"/>
                </a:solidFill>
                <a:latin typeface="+mn-lt"/>
                <a:ea typeface="+mn-ea"/>
                <a:cs typeface="ＭＳ Ｐゴシック" charset="0"/>
              </a:rPr>
              <a:t> to 40-year final maturity</a:t>
            </a:r>
          </a:p>
          <a:p>
            <a:pPr marL="230188" marR="0" lvl="0" indent="-230188" algn="l" defTabSz="914400" rtl="0" eaLnBrk="0" fontAlgn="base" latinLnBrk="0" hangingPunct="0">
              <a:lnSpc>
                <a:spcPct val="100000"/>
              </a:lnSpc>
              <a:spcBef>
                <a:spcPts val="0"/>
              </a:spcBef>
              <a:spcAft>
                <a:spcPct val="0"/>
              </a:spcAft>
              <a:buClr>
                <a:srgbClr val="333333"/>
              </a:buClr>
              <a:buSzTx/>
              <a:buFont typeface="Wingdings" pitchFamily="2" charset="2"/>
              <a:buChar char="§"/>
              <a:tabLst/>
              <a:defRPr/>
            </a:pPr>
            <a:endParaRPr lang="en-US" sz="1800" kern="0" dirty="0" smtClean="0">
              <a:solidFill>
                <a:srgbClr val="000000"/>
              </a:solidFill>
              <a:latin typeface="+mn-lt"/>
              <a:ea typeface="+mn-ea"/>
              <a:cs typeface="ＭＳ Ｐゴシック" charset="0"/>
            </a:endParaRPr>
          </a:p>
          <a:p>
            <a:pPr marL="230188" marR="0" lvl="0" indent="-230188" algn="l" defTabSz="914400" rtl="0" eaLnBrk="0" fontAlgn="base" latinLnBrk="0" hangingPunct="0">
              <a:lnSpc>
                <a:spcPct val="100000"/>
              </a:lnSpc>
              <a:spcBef>
                <a:spcPts val="0"/>
              </a:spcBef>
              <a:spcAft>
                <a:spcPct val="0"/>
              </a:spcAft>
              <a:buClr>
                <a:srgbClr val="333333"/>
              </a:buClr>
              <a:buSzTx/>
              <a:buFont typeface="Wingdings" pitchFamily="2" charset="2"/>
              <a:buChar char="§"/>
              <a:tabLst/>
              <a:defRPr/>
            </a:pPr>
            <a:r>
              <a:rPr kumimoji="0" lang="en-US" sz="1800" b="0" i="0" u="none" strike="noStrike" kern="0" cap="none" spc="0" normalizeH="0" baseline="0" noProof="0" dirty="0" smtClean="0">
                <a:ln>
                  <a:noFill/>
                </a:ln>
                <a:solidFill>
                  <a:srgbClr val="000000"/>
                </a:solidFill>
                <a:effectLst/>
                <a:uLnTx/>
                <a:uFillTx/>
                <a:latin typeface="+mn-lt"/>
                <a:ea typeface="+mn-ea"/>
                <a:cs typeface="ＭＳ Ｐゴシック" charset="0"/>
              </a:rPr>
              <a:t>No</a:t>
            </a:r>
            <a:r>
              <a:rPr kumimoji="0" lang="en-US" sz="1800" b="0" i="0" u="none" strike="noStrike" kern="0" cap="none" spc="0" normalizeH="0" noProof="0" dirty="0" smtClean="0">
                <a:ln>
                  <a:noFill/>
                </a:ln>
                <a:solidFill>
                  <a:srgbClr val="000000"/>
                </a:solidFill>
                <a:effectLst/>
                <a:uLnTx/>
                <a:uFillTx/>
                <a:latin typeface="+mn-lt"/>
                <a:ea typeface="+mn-ea"/>
                <a:cs typeface="ＭＳ Ｐゴシック" charset="0"/>
              </a:rPr>
              <a:t> capital appreciation bonds</a:t>
            </a:r>
          </a:p>
          <a:p>
            <a:pPr marL="230188" marR="0" lvl="0" indent="-230188" algn="l" defTabSz="914400" rtl="0" eaLnBrk="0" fontAlgn="base" latinLnBrk="0" hangingPunct="0">
              <a:lnSpc>
                <a:spcPct val="100000"/>
              </a:lnSpc>
              <a:spcBef>
                <a:spcPts val="0"/>
              </a:spcBef>
              <a:spcAft>
                <a:spcPct val="0"/>
              </a:spcAft>
              <a:buClr>
                <a:srgbClr val="333333"/>
              </a:buClr>
              <a:buSzTx/>
              <a:buFont typeface="Wingdings" pitchFamily="2" charset="2"/>
              <a:buChar char="§"/>
              <a:tabLst/>
              <a:defRPr/>
            </a:pPr>
            <a:endParaRPr kumimoji="0" lang="en-US" sz="1800" b="0" i="0" u="none" strike="noStrike" kern="0" cap="none" spc="0" normalizeH="0" noProof="0" dirty="0" smtClean="0">
              <a:ln>
                <a:noFill/>
              </a:ln>
              <a:solidFill>
                <a:srgbClr val="000000"/>
              </a:solidFill>
              <a:effectLst/>
              <a:uLnTx/>
              <a:uFillTx/>
              <a:latin typeface="+mn-lt"/>
              <a:ea typeface="+mn-ea"/>
              <a:cs typeface="ＭＳ Ｐゴシック" charset="0"/>
            </a:endParaRPr>
          </a:p>
          <a:p>
            <a:pPr marL="230188" marR="0" lvl="0" indent="-230188" algn="l" defTabSz="914400" rtl="0" eaLnBrk="0" fontAlgn="base" latinLnBrk="0" hangingPunct="0">
              <a:lnSpc>
                <a:spcPct val="100000"/>
              </a:lnSpc>
              <a:spcBef>
                <a:spcPts val="0"/>
              </a:spcBef>
              <a:spcAft>
                <a:spcPct val="0"/>
              </a:spcAft>
              <a:buClr>
                <a:srgbClr val="333333"/>
              </a:buClr>
              <a:buSzTx/>
              <a:buFont typeface="Wingdings" pitchFamily="2" charset="2"/>
              <a:buChar char="§"/>
              <a:tabLst/>
              <a:defRPr/>
            </a:pPr>
            <a:r>
              <a:rPr kumimoji="0" lang="en-US" sz="1800" b="0" i="0" u="none" strike="noStrike" kern="0" cap="none" spc="0" normalizeH="0" baseline="0" noProof="0" dirty="0" smtClean="0">
                <a:ln>
                  <a:noFill/>
                </a:ln>
                <a:solidFill>
                  <a:srgbClr val="000000"/>
                </a:solidFill>
                <a:effectLst/>
                <a:uLnTx/>
                <a:uFillTx/>
                <a:latin typeface="+mn-lt"/>
                <a:ea typeface="+mn-ea"/>
                <a:cs typeface="ＭＳ Ｐゴシック" charset="0"/>
              </a:rPr>
              <a:t>Maximum </a:t>
            </a:r>
            <a:r>
              <a:rPr kumimoji="0" lang="en-US" sz="1800" b="0" i="0" u="none" strike="noStrike" kern="0" cap="none" spc="0" normalizeH="0" baseline="0" noProof="0" dirty="0" err="1" smtClean="0">
                <a:ln>
                  <a:noFill/>
                </a:ln>
                <a:solidFill>
                  <a:srgbClr val="000000"/>
                </a:solidFill>
                <a:effectLst/>
                <a:uLnTx/>
                <a:uFillTx/>
                <a:latin typeface="+mn-lt"/>
                <a:ea typeface="+mn-ea"/>
                <a:cs typeface="ＭＳ Ｐゴシック" charset="0"/>
              </a:rPr>
              <a:t>underwrit</a:t>
            </a:r>
            <a:r>
              <a:rPr lang="en-US" sz="1800" kern="0" dirty="0" err="1" smtClean="0">
                <a:solidFill>
                  <a:srgbClr val="000000"/>
                </a:solidFill>
                <a:latin typeface="+mn-lt"/>
                <a:ea typeface="+mn-ea"/>
                <a:cs typeface="ＭＳ Ｐゴシック" charset="0"/>
              </a:rPr>
              <a:t>er’s</a:t>
            </a:r>
            <a:r>
              <a:rPr lang="en-US" sz="1800" kern="0" dirty="0" smtClean="0">
                <a:solidFill>
                  <a:srgbClr val="000000"/>
                </a:solidFill>
                <a:latin typeface="+mn-lt"/>
                <a:ea typeface="+mn-ea"/>
                <a:cs typeface="ＭＳ Ｐゴシック" charset="0"/>
              </a:rPr>
              <a:t> discount of $5.25/bond.  </a:t>
            </a:r>
            <a:endParaRPr kumimoji="0" lang="en-US" sz="1800" b="0" i="0" u="none" strike="noStrike" kern="0" cap="none" spc="0" normalizeH="0" baseline="0" noProof="0" dirty="0">
              <a:ln>
                <a:noFill/>
              </a:ln>
              <a:solidFill>
                <a:srgbClr val="000000"/>
              </a:solidFill>
              <a:effectLst/>
              <a:uLnTx/>
              <a:uFillTx/>
              <a:latin typeface="+mn-lt"/>
              <a:ea typeface="+mn-ea"/>
              <a:cs typeface="ＭＳ Ｐゴシック"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5" name="Slide Number Placeholder 4"/>
          <p:cNvSpPr>
            <a:spLocks noGrp="1"/>
          </p:cNvSpPr>
          <p:nvPr>
            <p:ph type="sldNum" sz="quarter" idx="11"/>
          </p:nvPr>
        </p:nvSpPr>
        <p:spPr/>
        <p:txBody>
          <a:bodyPr/>
          <a:lstStyle/>
          <a:p>
            <a:pPr>
              <a:defRPr/>
            </a:pPr>
            <a:fld id="{649C9503-AD67-4D71-A6BA-8A3CA9A49336}" type="slidenum">
              <a:rPr lang="en-US" smtClean="0"/>
              <a:pPr>
                <a:defRPr/>
              </a:pPr>
              <a:t>4</a:t>
            </a:fld>
            <a:endParaRPr lang="en-US" dirty="0"/>
          </a:p>
        </p:txBody>
      </p:sp>
      <p:sp>
        <p:nvSpPr>
          <p:cNvPr id="8" name="Content Placeholder 7"/>
          <p:cNvSpPr>
            <a:spLocks noGrp="1"/>
          </p:cNvSpPr>
          <p:nvPr>
            <p:ph idx="1"/>
          </p:nvPr>
        </p:nvSpPr>
        <p:spPr>
          <a:xfrm>
            <a:off x="1143000" y="1219200"/>
            <a:ext cx="7239000" cy="3429000"/>
          </a:xfrm>
        </p:spPr>
        <p:txBody>
          <a:bodyPr/>
          <a:lstStyle/>
          <a:p>
            <a:r>
              <a:rPr lang="en-US" sz="1800" dirty="0" smtClean="0"/>
              <a:t>The 2015 Bonds need to be structured to allow remaining debt service capacity for future bond issuances.  </a:t>
            </a:r>
          </a:p>
          <a:p>
            <a:r>
              <a:rPr lang="en-US" sz="1800" dirty="0" smtClean="0"/>
              <a:t>A longer final amortization of up to 40 years using only current interest bonds will help near-term debt service constraints and provide maximum future flexibility.  </a:t>
            </a:r>
            <a:endParaRPr lang="en-US" sz="1800" dirty="0"/>
          </a:p>
        </p:txBody>
      </p:sp>
      <p:sp>
        <p:nvSpPr>
          <p:cNvPr id="9" name="Title 8"/>
          <p:cNvSpPr>
            <a:spLocks noGrp="1"/>
          </p:cNvSpPr>
          <p:nvPr>
            <p:ph type="title"/>
          </p:nvPr>
        </p:nvSpPr>
        <p:spPr/>
        <p:txBody>
          <a:bodyPr/>
          <a:lstStyle/>
          <a:p>
            <a:r>
              <a:rPr lang="en-US" dirty="0" smtClean="0"/>
              <a:t>Proposed Amortization</a:t>
            </a:r>
            <a:endParaRPr lang="en-US" dirty="0"/>
          </a:p>
        </p:txBody>
      </p:sp>
      <p:sp>
        <p:nvSpPr>
          <p:cNvPr id="13" name="TextBox 12"/>
          <p:cNvSpPr txBox="1"/>
          <p:nvPr/>
        </p:nvSpPr>
        <p:spPr>
          <a:xfrm>
            <a:off x="152400" y="6172200"/>
            <a:ext cx="6781800" cy="246221"/>
          </a:xfrm>
          <a:prstGeom prst="rect">
            <a:avLst/>
          </a:prstGeom>
          <a:noFill/>
        </p:spPr>
        <p:txBody>
          <a:bodyPr wrap="square" rtlCol="0">
            <a:spAutoFit/>
          </a:bodyPr>
          <a:lstStyle/>
          <a:p>
            <a:pPr algn="l">
              <a:tabLst>
                <a:tab pos="0" algn="l"/>
              </a:tabLst>
            </a:pPr>
            <a:r>
              <a:rPr lang="en-US" sz="1000" dirty="0" smtClean="0"/>
              <a:t>Note: Indicative debt structure, subject to change.  </a:t>
            </a:r>
            <a:endParaRPr lang="en-US" sz="1000" dirty="0"/>
          </a:p>
        </p:txBody>
      </p:sp>
      <p:graphicFrame>
        <p:nvGraphicFramePr>
          <p:cNvPr id="11" name="Chart 10"/>
          <p:cNvGraphicFramePr>
            <a:graphicFrameLocks noGrp="1"/>
          </p:cNvGraphicFramePr>
          <p:nvPr>
            <p:extLst>
              <p:ext uri="{D42A27DB-BD31-4B8C-83A1-F6EECF244321}">
                <p14:modId xmlns:p14="http://schemas.microsoft.com/office/powerpoint/2010/main" xmlns="" val="985892446"/>
              </p:ext>
            </p:extLst>
          </p:nvPr>
        </p:nvGraphicFramePr>
        <p:xfrm>
          <a:off x="685800" y="2895600"/>
          <a:ext cx="8153400" cy="1600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noGrp="1"/>
          </p:cNvGraphicFramePr>
          <p:nvPr/>
        </p:nvGraphicFramePr>
        <p:xfrm>
          <a:off x="675093" y="4572000"/>
          <a:ext cx="8011708" cy="16764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3810000" y="4495800"/>
            <a:ext cx="1447800" cy="246221"/>
          </a:xfrm>
          <a:prstGeom prst="rect">
            <a:avLst/>
          </a:prstGeom>
          <a:noFill/>
        </p:spPr>
        <p:txBody>
          <a:bodyPr wrap="square" rtlCol="0">
            <a:spAutoFit/>
          </a:bodyPr>
          <a:lstStyle/>
          <a:p>
            <a:pPr algn="l">
              <a:tabLst>
                <a:tab pos="0" algn="l"/>
              </a:tabLst>
            </a:pPr>
            <a:r>
              <a:rPr lang="en-US" sz="1000" b="1" dirty="0" smtClean="0"/>
              <a:t>Election of </a:t>
            </a:r>
            <a:r>
              <a:rPr lang="en-US" sz="1000" b="1" dirty="0" smtClean="0"/>
              <a:t>2012  </a:t>
            </a:r>
            <a:endParaRPr lang="en-US" sz="1000" b="1" dirty="0"/>
          </a:p>
        </p:txBody>
      </p:sp>
      <p:sp>
        <p:nvSpPr>
          <p:cNvPr id="14" name="TextBox 13"/>
          <p:cNvSpPr txBox="1"/>
          <p:nvPr/>
        </p:nvSpPr>
        <p:spPr>
          <a:xfrm>
            <a:off x="3733800" y="2743200"/>
            <a:ext cx="1295400" cy="246221"/>
          </a:xfrm>
          <a:prstGeom prst="rect">
            <a:avLst/>
          </a:prstGeom>
          <a:noFill/>
        </p:spPr>
        <p:txBody>
          <a:bodyPr wrap="square" rtlCol="0">
            <a:spAutoFit/>
          </a:bodyPr>
          <a:lstStyle/>
          <a:p>
            <a:pPr algn="l">
              <a:tabLst>
                <a:tab pos="0" algn="l"/>
              </a:tabLst>
            </a:pPr>
            <a:r>
              <a:rPr lang="en-US" sz="1000" b="1" dirty="0" smtClean="0"/>
              <a:t>Election of </a:t>
            </a:r>
            <a:r>
              <a:rPr lang="en-US" sz="1000" b="1" dirty="0" smtClean="0"/>
              <a:t>2010  </a:t>
            </a:r>
            <a:endParaRPr lang="en-US" sz="1000" b="1" dirty="0"/>
          </a:p>
        </p:txBody>
      </p:sp>
    </p:spTree>
    <p:extLst>
      <p:ext uri="{BB962C8B-B14F-4D97-AF65-F5344CB8AC3E}">
        <p14:creationId xmlns:p14="http://schemas.microsoft.com/office/powerpoint/2010/main" xmlns="" val="1815893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76200"/>
            <a:ext cx="7772400" cy="1143000"/>
          </a:xfrm>
        </p:spPr>
        <p:txBody>
          <a:bodyPr/>
          <a:lstStyle/>
          <a:p>
            <a:r>
              <a:rPr lang="en-US" dirty="0" smtClean="0"/>
              <a:t/>
            </a:r>
            <a:br>
              <a:rPr lang="en-US" dirty="0" smtClean="0"/>
            </a:br>
            <a:r>
              <a:rPr lang="en-US" dirty="0" smtClean="0"/>
              <a:t>Issuance Schedule</a:t>
            </a:r>
          </a:p>
        </p:txBody>
      </p:sp>
      <p:sp>
        <p:nvSpPr>
          <p:cNvPr id="8195" name="Content Placeholder 2"/>
          <p:cNvSpPr>
            <a:spLocks noGrp="1"/>
          </p:cNvSpPr>
          <p:nvPr>
            <p:ph idx="1"/>
          </p:nvPr>
        </p:nvSpPr>
        <p:spPr>
          <a:xfrm>
            <a:off x="1143000" y="1371600"/>
            <a:ext cx="7239000" cy="1752600"/>
          </a:xfrm>
        </p:spPr>
        <p:txBody>
          <a:bodyPr/>
          <a:lstStyle/>
          <a:p>
            <a:pPr lvl="0"/>
            <a:r>
              <a:rPr lang="en-US" sz="1800" dirty="0" smtClean="0"/>
              <a:t>The current issuance schedule assumes a tax rate of $48 per $100,000 of assessed value, up to 40-year maturity structure and 4% AV growth</a:t>
            </a:r>
          </a:p>
          <a:p>
            <a:pPr lvl="1"/>
            <a:r>
              <a:rPr lang="en-US" sz="1400" dirty="0" smtClean="0"/>
              <a:t>Higher assessed value growth could permit earlier issuance and/or fewer </a:t>
            </a:r>
            <a:r>
              <a:rPr lang="en-US" sz="1400" dirty="0" smtClean="0"/>
              <a:t>transactions.</a:t>
            </a:r>
            <a:endParaRPr lang="en-US" sz="1400" dirty="0" smtClean="0"/>
          </a:p>
          <a:p>
            <a:pPr lvl="1"/>
            <a:r>
              <a:rPr lang="en-US" sz="1400" dirty="0" smtClean="0"/>
              <a:t>Shorter maturity term would constrain remaining authorization and/or require tax rates increases up to statutory maximum (i.e. 30-year structure would result in tax rate increase up to $56 per $100,000 of AV, absent favorable AV growth). </a:t>
            </a:r>
          </a:p>
          <a:p>
            <a:pPr lvl="0"/>
            <a:endParaRPr lang="en-US" sz="1800" dirty="0" smtClean="0"/>
          </a:p>
        </p:txBody>
      </p:sp>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5" name="Slide Number Placeholder 4"/>
          <p:cNvSpPr>
            <a:spLocks noGrp="1"/>
          </p:cNvSpPr>
          <p:nvPr>
            <p:ph type="sldNum" sz="quarter" idx="11"/>
          </p:nvPr>
        </p:nvSpPr>
        <p:spPr/>
        <p:txBody>
          <a:bodyPr/>
          <a:lstStyle/>
          <a:p>
            <a:pPr>
              <a:defRPr/>
            </a:pPr>
            <a:fld id="{649C9503-AD67-4D71-A6BA-8A3CA9A49336}" type="slidenum">
              <a:rPr lang="en-US" smtClean="0"/>
              <a:pPr>
                <a:defRPr/>
              </a:pPr>
              <a:t>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xmlns="" val="1763482661"/>
              </p:ext>
            </p:extLst>
          </p:nvPr>
        </p:nvGraphicFramePr>
        <p:xfrm>
          <a:off x="1066800" y="2971801"/>
          <a:ext cx="7315199" cy="2788014"/>
        </p:xfrm>
        <a:graphic>
          <a:graphicData uri="http://schemas.openxmlformats.org/drawingml/2006/table">
            <a:tbl>
              <a:tblPr firstRow="1" bandRow="1">
                <a:effectLst/>
                <a:tableStyleId>{3C2FFA5D-87B4-456A-9821-1D502468CF0F}</a:tableStyleId>
              </a:tblPr>
              <a:tblGrid>
                <a:gridCol w="1068512"/>
                <a:gridCol w="1643865"/>
                <a:gridCol w="1534274"/>
                <a:gridCol w="1534274"/>
                <a:gridCol w="1534274"/>
              </a:tblGrid>
              <a:tr h="375602">
                <a:tc>
                  <a:txBody>
                    <a:bodyPr/>
                    <a:lstStyle/>
                    <a:p>
                      <a:pPr algn="ctr" rtl="0" fontAlgn="ctr"/>
                      <a:r>
                        <a:rPr lang="en-US" sz="1100" b="1" i="0" u="none" strike="noStrike" dirty="0" smtClean="0">
                          <a:solidFill>
                            <a:schemeClr val="tx1"/>
                          </a:solidFill>
                          <a:effectLst/>
                          <a:latin typeface="Arial" pitchFamily="34" charset="0"/>
                          <a:cs typeface="Arial" pitchFamily="34" charset="0"/>
                        </a:rPr>
                        <a:t>Year</a:t>
                      </a:r>
                      <a:endParaRPr lang="en-US" sz="1100" b="1" i="0" u="none" strike="noStrike" dirty="0">
                        <a:solidFill>
                          <a:schemeClr val="tx1"/>
                        </a:solidFill>
                        <a:effectLst/>
                        <a:latin typeface="Arial" pitchFamily="34" charset="0"/>
                        <a:cs typeface="Arial" pitchFamily="34" charset="0"/>
                      </a:endParaRPr>
                    </a:p>
                  </a:txBody>
                  <a:tcPr marL="85725" marR="9525" marT="9525" marB="0" anchor="b"/>
                </a:tc>
                <a:tc>
                  <a:txBody>
                    <a:bodyPr/>
                    <a:lstStyle/>
                    <a:p>
                      <a:pPr algn="ctr" rtl="0" fontAlgn="ctr"/>
                      <a:r>
                        <a:rPr lang="en-US" sz="1100" b="1" i="0" u="none" strike="noStrike" dirty="0" smtClean="0">
                          <a:solidFill>
                            <a:schemeClr val="tx1"/>
                          </a:solidFill>
                          <a:effectLst/>
                          <a:latin typeface="Arial" pitchFamily="34" charset="0"/>
                          <a:cs typeface="Arial" pitchFamily="34" charset="0"/>
                        </a:rPr>
                        <a:t>Series</a:t>
                      </a:r>
                      <a:endParaRPr lang="en-US" sz="1100" b="1" i="0" u="none" strike="noStrike" dirty="0">
                        <a:solidFill>
                          <a:schemeClr val="tx1"/>
                        </a:solidFill>
                        <a:effectLst/>
                        <a:latin typeface="Arial" pitchFamily="34" charset="0"/>
                        <a:cs typeface="Arial" pitchFamily="34" charset="0"/>
                      </a:endParaRPr>
                    </a:p>
                  </a:txBody>
                  <a:tcPr marL="85725" marR="9525" marT="9525" marB="0" anchor="b"/>
                </a:tc>
                <a:tc>
                  <a:txBody>
                    <a:bodyPr/>
                    <a:lstStyle/>
                    <a:p>
                      <a:pPr algn="ctr" rtl="0" fontAlgn="ctr"/>
                      <a:r>
                        <a:rPr lang="en-US" sz="1100" b="1" u="none" strike="noStrike" dirty="0" smtClean="0">
                          <a:solidFill>
                            <a:schemeClr val="tx1"/>
                          </a:solidFill>
                          <a:effectLst/>
                          <a:latin typeface="Arial" pitchFamily="34" charset="0"/>
                          <a:cs typeface="Arial" pitchFamily="34" charset="0"/>
                        </a:rPr>
                        <a:t>2010</a:t>
                      </a:r>
                      <a:br>
                        <a:rPr lang="en-US" sz="1100" b="1" u="none" strike="noStrike" dirty="0" smtClean="0">
                          <a:solidFill>
                            <a:schemeClr val="tx1"/>
                          </a:solidFill>
                          <a:effectLst/>
                          <a:latin typeface="Arial" pitchFamily="34" charset="0"/>
                          <a:cs typeface="Arial" pitchFamily="34" charset="0"/>
                        </a:rPr>
                      </a:br>
                      <a:r>
                        <a:rPr lang="en-US" sz="1100" b="1" u="none" strike="noStrike" dirty="0" smtClean="0">
                          <a:solidFill>
                            <a:schemeClr val="tx1"/>
                          </a:solidFill>
                          <a:effectLst/>
                          <a:latin typeface="Arial" pitchFamily="34" charset="0"/>
                          <a:cs typeface="Arial" pitchFamily="34" charset="0"/>
                        </a:rPr>
                        <a:t>Measure D</a:t>
                      </a:r>
                      <a:endParaRPr lang="en-US" sz="1100" b="1" i="0" u="none" strike="noStrike" dirty="0">
                        <a:solidFill>
                          <a:schemeClr val="tx1"/>
                        </a:solidFill>
                        <a:effectLst/>
                        <a:latin typeface="Arial" pitchFamily="34" charset="0"/>
                        <a:cs typeface="Arial" pitchFamily="34" charset="0"/>
                      </a:endParaRPr>
                    </a:p>
                  </a:txBody>
                  <a:tcPr marL="9525" marR="9144" marT="9525" marB="0" anchor="b"/>
                </a:tc>
                <a:tc>
                  <a:txBody>
                    <a:bodyPr/>
                    <a:lstStyle/>
                    <a:p>
                      <a:pPr algn="ctr" rtl="0" fontAlgn="ctr"/>
                      <a:r>
                        <a:rPr lang="en-US" sz="1100" b="1" u="none" strike="noStrike" dirty="0" smtClean="0">
                          <a:solidFill>
                            <a:schemeClr val="tx1"/>
                          </a:solidFill>
                          <a:effectLst/>
                          <a:latin typeface="Arial" pitchFamily="34" charset="0"/>
                          <a:cs typeface="Arial" pitchFamily="34" charset="0"/>
                        </a:rPr>
                        <a:t>2012</a:t>
                      </a:r>
                      <a:br>
                        <a:rPr lang="en-US" sz="1100" b="1" u="none" strike="noStrike" dirty="0" smtClean="0">
                          <a:solidFill>
                            <a:schemeClr val="tx1"/>
                          </a:solidFill>
                          <a:effectLst/>
                          <a:latin typeface="Arial" pitchFamily="34" charset="0"/>
                          <a:cs typeface="Arial" pitchFamily="34" charset="0"/>
                        </a:rPr>
                      </a:br>
                      <a:r>
                        <a:rPr lang="en-US" sz="1100" b="1" u="none" strike="noStrike" dirty="0" smtClean="0">
                          <a:solidFill>
                            <a:schemeClr val="tx1"/>
                          </a:solidFill>
                          <a:effectLst/>
                          <a:latin typeface="Arial" pitchFamily="34" charset="0"/>
                          <a:cs typeface="Arial" pitchFamily="34" charset="0"/>
                        </a:rPr>
                        <a:t>Measure</a:t>
                      </a:r>
                      <a:r>
                        <a:rPr lang="en-US" sz="1100" b="1" u="none" strike="noStrike" baseline="0" dirty="0" smtClean="0">
                          <a:solidFill>
                            <a:schemeClr val="tx1"/>
                          </a:solidFill>
                          <a:effectLst/>
                          <a:latin typeface="Arial" pitchFamily="34" charset="0"/>
                          <a:cs typeface="Arial" pitchFamily="34" charset="0"/>
                        </a:rPr>
                        <a:t> E</a:t>
                      </a:r>
                      <a:endParaRPr lang="en-US" sz="1100" b="1" i="0" u="none" strike="noStrike" dirty="0">
                        <a:solidFill>
                          <a:schemeClr val="tx1"/>
                        </a:solidFill>
                        <a:effectLst/>
                        <a:latin typeface="Arial" pitchFamily="34" charset="0"/>
                        <a:cs typeface="Arial" pitchFamily="34" charset="0"/>
                      </a:endParaRPr>
                    </a:p>
                  </a:txBody>
                  <a:tcPr marL="9525" marR="9144" marT="9525" marB="0" anchor="b"/>
                </a:tc>
                <a:tc>
                  <a:txBody>
                    <a:bodyPr/>
                    <a:lstStyle/>
                    <a:p>
                      <a:pPr algn="ctr" rtl="0" fontAlgn="ctr"/>
                      <a:r>
                        <a:rPr lang="en-US" sz="1100" b="1" u="none" strike="noStrike" dirty="0" smtClean="0">
                          <a:solidFill>
                            <a:schemeClr val="tx1"/>
                          </a:solidFill>
                          <a:effectLst/>
                          <a:latin typeface="Arial" pitchFamily="34" charset="0"/>
                          <a:cs typeface="Arial" pitchFamily="34" charset="0"/>
                        </a:rPr>
                        <a:t>Total</a:t>
                      </a:r>
                      <a:endParaRPr lang="en-US" sz="1100" b="1" i="0" u="none" strike="noStrike" dirty="0">
                        <a:solidFill>
                          <a:schemeClr val="tx1"/>
                        </a:solidFill>
                        <a:effectLst/>
                        <a:latin typeface="Arial" pitchFamily="34" charset="0"/>
                        <a:cs typeface="Arial" pitchFamily="34" charset="0"/>
                      </a:endParaRPr>
                    </a:p>
                  </a:txBody>
                  <a:tcPr marL="9525" marR="9144" marT="9525" marB="0" anchor="b"/>
                </a:tc>
              </a:tr>
              <a:tr h="271573">
                <a:tc>
                  <a:txBody>
                    <a:bodyPr/>
                    <a:lstStyle/>
                    <a:p>
                      <a:pPr algn="ctr" rtl="0" fontAlgn="ctr"/>
                      <a:endParaRPr lang="en-US" sz="1100" b="0" i="0"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Previously Issued</a:t>
                      </a:r>
                      <a:endParaRPr lang="en-US" sz="1100" b="0" i="0"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$140,000,000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$85,000,000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$225,000,000 </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375602">
                <a:tc>
                  <a:txBody>
                    <a:bodyPr/>
                    <a:lstStyle/>
                    <a:p>
                      <a:pPr algn="ctr" rtl="0" fontAlgn="ctr"/>
                      <a:r>
                        <a:rPr lang="en-US" sz="1100" u="none" strike="noStrike" dirty="0" smtClean="0">
                          <a:effectLst/>
                          <a:latin typeface="Arial" pitchFamily="34" charset="0"/>
                          <a:cs typeface="Arial" pitchFamily="34" charset="0"/>
                        </a:rPr>
                        <a:t>2014-15</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C</a:t>
                      </a:r>
                    </a:p>
                    <a:p>
                      <a:pPr algn="ctr" rtl="0" fontAlgn="ctr"/>
                      <a:r>
                        <a:rPr lang="en-US" sz="1100" u="none" strike="noStrike" baseline="0" dirty="0" smtClean="0">
                          <a:effectLst/>
                          <a:latin typeface="Arial" pitchFamily="34" charset="0"/>
                          <a:cs typeface="Arial" pitchFamily="34" charset="0"/>
                        </a:rPr>
                        <a:t>Elec. 2012 Ser. B</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a:effectLst/>
                          <a:latin typeface="Arial" pitchFamily="34" charset="0"/>
                          <a:cs typeface="Arial" pitchFamily="34" charset="0"/>
                        </a:rPr>
                        <a:t>     50,000,000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a:t>
                      </a:r>
                      <a:r>
                        <a:rPr lang="en-US" sz="1100" u="none" strike="noStrike" dirty="0" smtClean="0">
                          <a:effectLst/>
                          <a:latin typeface="Arial" pitchFamily="34" charset="0"/>
                          <a:cs typeface="Arial" pitchFamily="34" charset="0"/>
                        </a:rPr>
                        <a:t>85,000,000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a:t>
                      </a:r>
                      <a:r>
                        <a:rPr lang="en-US" sz="1100" u="none" strike="noStrike" dirty="0" smtClean="0">
                          <a:effectLst/>
                          <a:latin typeface="Arial" pitchFamily="34" charset="0"/>
                          <a:cs typeface="Arial" pitchFamily="34" charset="0"/>
                        </a:rPr>
                        <a:t>135,000,000 </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37560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2016-17</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D</a:t>
                      </a:r>
                    </a:p>
                    <a:p>
                      <a:pPr algn="ctr" rtl="0" fontAlgn="ctr"/>
                      <a:r>
                        <a:rPr lang="en-US" sz="1100" u="none" strike="noStrike" baseline="0" dirty="0" smtClean="0">
                          <a:effectLst/>
                          <a:latin typeface="Arial" pitchFamily="34" charset="0"/>
                          <a:cs typeface="Arial" pitchFamily="34" charset="0"/>
                        </a:rPr>
                        <a:t>Elec. 2012 Ser. C</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a:effectLst/>
                          <a:latin typeface="Arial" pitchFamily="34" charset="0"/>
                          <a:cs typeface="Arial" pitchFamily="34" charset="0"/>
                        </a:rPr>
                        <a:t>     60,000,000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65,000,000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125,000,000 </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37560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2018-19</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E</a:t>
                      </a:r>
                    </a:p>
                    <a:p>
                      <a:pPr algn="ctr" rtl="0" fontAlgn="ctr"/>
                      <a:r>
                        <a:rPr lang="en-US" sz="1100" u="none" strike="noStrike" baseline="0" dirty="0" smtClean="0">
                          <a:effectLst/>
                          <a:latin typeface="Arial" pitchFamily="34" charset="0"/>
                          <a:cs typeface="Arial" pitchFamily="34" charset="0"/>
                        </a:rPr>
                        <a:t>Elec. 2012 Ser. D</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smtClean="0">
                          <a:effectLst/>
                          <a:latin typeface="Arial" pitchFamily="34" charset="0"/>
                          <a:cs typeface="Arial" pitchFamily="34" charset="0"/>
                        </a:rPr>
                        <a:t>65,000,000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60,000,000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a:t>
                      </a:r>
                      <a:r>
                        <a:rPr lang="en-US" sz="1100" u="none" strike="noStrike" dirty="0" smtClean="0">
                          <a:effectLst/>
                          <a:latin typeface="Arial" pitchFamily="34" charset="0"/>
                          <a:cs typeface="Arial" pitchFamily="34" charset="0"/>
                        </a:rPr>
                        <a:t>125,000,000</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37560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2020-21</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F</a:t>
                      </a:r>
                    </a:p>
                    <a:p>
                      <a:pPr algn="ctr" rtl="0" fontAlgn="ctr"/>
                      <a:r>
                        <a:rPr lang="en-US" sz="1100" u="none" strike="noStrike" baseline="0" dirty="0" smtClean="0">
                          <a:effectLst/>
                          <a:latin typeface="Arial" pitchFamily="34" charset="0"/>
                          <a:cs typeface="Arial" pitchFamily="34" charset="0"/>
                        </a:rPr>
                        <a:t>Elec. 2012 Ser. E</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smtClean="0">
                          <a:effectLst/>
                          <a:latin typeface="Arial" pitchFamily="34" charset="0"/>
                          <a:cs typeface="Arial" pitchFamily="34" charset="0"/>
                        </a:rPr>
                        <a:t>44,714,718</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56,963,559</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101,678,277</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37560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2045</a:t>
                      </a:r>
                      <a:endParaRPr lang="en-US" sz="1100" b="0" i="1" u="none" strike="noStrike" dirty="0">
                        <a:solidFill>
                          <a:srgbClr val="0A0A0A"/>
                        </a:solidFill>
                        <a:effectLst/>
                        <a:latin typeface="Arial" pitchFamily="34" charset="0"/>
                        <a:cs typeface="Arial" pitchFamily="34" charset="0"/>
                      </a:endParaRPr>
                    </a:p>
                  </a:txBody>
                  <a:tcPr marL="85725" marR="9525" marT="9525" marB="0" anchor="ctr">
                    <a:lnB w="19050" cap="flat" cmpd="sng" algn="ctr">
                      <a:solidFill>
                        <a:schemeClr val="bg1"/>
                      </a:solidFill>
                      <a:prstDash val="solid"/>
                      <a:round/>
                      <a:headEnd type="none" w="med" len="med"/>
                      <a:tailEnd type="none" w="med" len="med"/>
                    </a:lnB>
                  </a:tcP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G</a:t>
                      </a:r>
                    </a:p>
                    <a:p>
                      <a:pPr algn="ctr" rtl="0" fontAlgn="ctr"/>
                      <a:r>
                        <a:rPr lang="en-US" sz="1100" u="none" strike="noStrike" baseline="0" dirty="0" smtClean="0">
                          <a:effectLst/>
                          <a:latin typeface="Arial" pitchFamily="34" charset="0"/>
                          <a:cs typeface="Arial" pitchFamily="34" charset="0"/>
                        </a:rPr>
                        <a:t>Elec. 2012 Ser. F</a:t>
                      </a:r>
                      <a:endParaRPr lang="en-US" sz="1100" b="0" i="1" u="none" strike="noStrike" dirty="0">
                        <a:solidFill>
                          <a:srgbClr val="0A0A0A"/>
                        </a:solidFill>
                        <a:effectLst/>
                        <a:latin typeface="Arial" pitchFamily="34" charset="0"/>
                        <a:cs typeface="Arial" pitchFamily="34" charset="0"/>
                      </a:endParaRPr>
                    </a:p>
                  </a:txBody>
                  <a:tcPr marL="85725" marR="9525" marT="9525" marB="0" anchor="ctr">
                    <a:lnB w="19050" cap="flat" cmpd="sng" algn="ctr">
                      <a:solidFill>
                        <a:schemeClr val="bg1"/>
                      </a:solidFill>
                      <a:prstDash val="solid"/>
                      <a:round/>
                      <a:headEnd type="none" w="med" len="med"/>
                      <a:tailEnd type="none" w="med" len="med"/>
                    </a:lnB>
                  </a:tcPr>
                </a:tc>
                <a:tc>
                  <a:txBody>
                    <a:bodyPr/>
                    <a:lstStyle/>
                    <a:p>
                      <a:pPr algn="r" rtl="0" fontAlgn="ctr"/>
                      <a:r>
                        <a:rPr lang="en-US" sz="1100" u="none" strike="noStrike" dirty="0" smtClean="0">
                          <a:effectLst/>
                          <a:latin typeface="Arial" pitchFamily="34" charset="0"/>
                          <a:cs typeface="Arial" pitchFamily="34" charset="0"/>
                        </a:rPr>
                        <a:t>20,285,282</a:t>
                      </a:r>
                      <a:endParaRPr lang="en-US" sz="1100" b="0" i="0" u="none" strike="noStrike" dirty="0">
                        <a:solidFill>
                          <a:schemeClr val="tx1"/>
                        </a:solidFill>
                        <a:effectLst/>
                        <a:latin typeface="Arial" pitchFamily="34" charset="0"/>
                        <a:cs typeface="Arial" pitchFamily="34" charset="0"/>
                      </a:endParaRPr>
                    </a:p>
                  </a:txBody>
                  <a:tcPr marL="9525" marR="365760" marT="9525" marB="0" anchor="ctr">
                    <a:lnB w="19050" cap="flat" cmpd="sng" algn="ctr">
                      <a:solidFill>
                        <a:schemeClr val="bg1"/>
                      </a:solidFill>
                      <a:prstDash val="solid"/>
                      <a:round/>
                      <a:headEnd type="none" w="med" len="med"/>
                      <a:tailEnd type="none" w="med" len="med"/>
                    </a:lnB>
                  </a:tcPr>
                </a:tc>
                <a:tc>
                  <a:txBody>
                    <a:bodyPr/>
                    <a:lstStyle/>
                    <a:p>
                      <a:pPr algn="r" rtl="0" fontAlgn="ctr"/>
                      <a:r>
                        <a:rPr lang="en-US" sz="1100" u="none" strike="noStrike" dirty="0" smtClean="0">
                          <a:effectLst/>
                          <a:latin typeface="Arial" pitchFamily="34" charset="0"/>
                          <a:cs typeface="Arial" pitchFamily="34" charset="0"/>
                        </a:rPr>
                        <a:t>8,036,441</a:t>
                      </a:r>
                      <a:endParaRPr lang="en-US" sz="1100" b="0" i="0" u="none" strike="noStrike" dirty="0">
                        <a:solidFill>
                          <a:schemeClr val="tx1"/>
                        </a:solidFill>
                        <a:effectLst/>
                        <a:latin typeface="Arial" pitchFamily="34" charset="0"/>
                        <a:cs typeface="Arial" pitchFamily="34" charset="0"/>
                      </a:endParaRPr>
                    </a:p>
                  </a:txBody>
                  <a:tcPr marL="9525" marR="365760" marT="9525" marB="0" anchor="ctr">
                    <a:lnB w="19050" cap="flat" cmpd="sng" algn="ctr">
                      <a:solidFill>
                        <a:schemeClr val="bg1"/>
                      </a:solidFill>
                      <a:prstDash val="solid"/>
                      <a:round/>
                      <a:headEnd type="none" w="med" len="med"/>
                      <a:tailEnd type="none" w="med" len="med"/>
                    </a:lnB>
                  </a:tcPr>
                </a:tc>
                <a:tc>
                  <a:txBody>
                    <a:bodyPr/>
                    <a:lstStyle/>
                    <a:p>
                      <a:pPr algn="r" rtl="0" fontAlgn="ctr"/>
                      <a:r>
                        <a:rPr lang="en-US" sz="1100" u="none" strike="noStrike" dirty="0" smtClean="0">
                          <a:effectLst/>
                          <a:latin typeface="Arial" pitchFamily="34" charset="0"/>
                          <a:cs typeface="Arial" pitchFamily="34" charset="0"/>
                        </a:rPr>
                        <a:t>28,321,723</a:t>
                      </a:r>
                      <a:endParaRPr lang="en-US" sz="1100" b="0" i="0" u="none" strike="noStrike" dirty="0">
                        <a:solidFill>
                          <a:schemeClr val="tx1"/>
                        </a:solidFill>
                        <a:effectLst/>
                        <a:latin typeface="Arial" pitchFamily="34" charset="0"/>
                        <a:cs typeface="Arial" pitchFamily="34" charset="0"/>
                      </a:endParaRPr>
                    </a:p>
                  </a:txBody>
                  <a:tcPr marL="9525" marR="274320" marT="9525" marB="0" anchor="ctr">
                    <a:lnB w="19050" cap="flat" cmpd="sng" algn="ctr">
                      <a:solidFill>
                        <a:schemeClr val="bg1"/>
                      </a:solidFill>
                      <a:prstDash val="solid"/>
                      <a:round/>
                      <a:headEnd type="none" w="med" len="med"/>
                      <a:tailEnd type="none" w="med" len="med"/>
                    </a:lnB>
                  </a:tcPr>
                </a:tc>
              </a:tr>
              <a:tr h="262829">
                <a:tc>
                  <a:txBody>
                    <a:bodyPr/>
                    <a:lstStyle/>
                    <a:p>
                      <a:pPr algn="l" rtl="0" fontAlgn="ctr"/>
                      <a:endParaRPr lang="en-US" sz="1100" b="0" i="0" u="none" strike="noStrike" dirty="0">
                        <a:solidFill>
                          <a:srgbClr val="0A0A0A"/>
                        </a:solidFill>
                        <a:effectLst/>
                        <a:latin typeface="Arial" pitchFamily="34" charset="0"/>
                        <a:cs typeface="Arial" pitchFamily="34" charset="0"/>
                      </a:endParaRPr>
                    </a:p>
                  </a:txBody>
                  <a:tcPr marL="85725" marR="9525" marT="9525" marB="0" anchor="ctr">
                    <a:lnT w="19050" cap="flat" cmpd="sng" algn="ctr">
                      <a:solidFill>
                        <a:schemeClr val="bg1"/>
                      </a:solidFill>
                      <a:prstDash val="solid"/>
                      <a:round/>
                      <a:headEnd type="none" w="med" len="med"/>
                      <a:tailEnd type="none" w="med" len="med"/>
                    </a:lnT>
                  </a:tcPr>
                </a:tc>
                <a:tc>
                  <a:txBody>
                    <a:bodyPr/>
                    <a:lstStyle/>
                    <a:p>
                      <a:pPr algn="l" rtl="0" fontAlgn="ctr"/>
                      <a:r>
                        <a:rPr lang="en-US" sz="1100" u="none" strike="noStrike" dirty="0">
                          <a:effectLst/>
                          <a:latin typeface="Arial" pitchFamily="34" charset="0"/>
                          <a:cs typeface="Arial" pitchFamily="34" charset="0"/>
                        </a:rPr>
                        <a:t> </a:t>
                      </a:r>
                      <a:endParaRPr lang="en-US" sz="1100" b="0" i="0" u="none" strike="noStrike" dirty="0">
                        <a:solidFill>
                          <a:srgbClr val="0A0A0A"/>
                        </a:solidFill>
                        <a:effectLst/>
                        <a:latin typeface="Arial" pitchFamily="34" charset="0"/>
                        <a:cs typeface="Arial" pitchFamily="34" charset="0"/>
                      </a:endParaRPr>
                    </a:p>
                  </a:txBody>
                  <a:tcPr marL="85725" marR="9525" marT="9525" marB="0" anchor="ctr">
                    <a:lnT w="19050" cap="flat" cmpd="sng" algn="ctr">
                      <a:solidFill>
                        <a:schemeClr val="bg1"/>
                      </a:solidFill>
                      <a:prstDash val="solid"/>
                      <a:round/>
                      <a:headEnd type="none" w="med" len="med"/>
                      <a:tailEnd type="none" w="med" len="med"/>
                    </a:lnT>
                  </a:tcPr>
                </a:tc>
                <a:tc>
                  <a:txBody>
                    <a:bodyPr/>
                    <a:lstStyle/>
                    <a:p>
                      <a:pPr algn="r" rtl="0" fontAlgn="ctr"/>
                      <a:r>
                        <a:rPr lang="en-US" sz="1100" u="none" strike="noStrike" dirty="0" smtClean="0">
                          <a:effectLst/>
                          <a:latin typeface="Arial" pitchFamily="34" charset="0"/>
                          <a:cs typeface="Arial" pitchFamily="34" charset="0"/>
                        </a:rPr>
                        <a:t>$380,000,000</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lnT w="19050" cap="flat" cmpd="sng" algn="ctr">
                      <a:solidFill>
                        <a:schemeClr val="bg1"/>
                      </a:solidFill>
                      <a:prstDash val="solid"/>
                      <a:round/>
                      <a:headEnd type="none" w="med" len="med"/>
                      <a:tailEnd type="none" w="med" len="med"/>
                    </a:lnT>
                  </a:tcPr>
                </a:tc>
                <a:tc>
                  <a:txBody>
                    <a:bodyPr/>
                    <a:lstStyle/>
                    <a:p>
                      <a:pPr algn="r" rtl="0" fontAlgn="ctr"/>
                      <a:r>
                        <a:rPr lang="en-US" sz="1100" u="none" strike="noStrike" dirty="0" smtClean="0">
                          <a:effectLst/>
                          <a:latin typeface="Arial" pitchFamily="34" charset="0"/>
                          <a:cs typeface="Arial" pitchFamily="34" charset="0"/>
                        </a:rPr>
                        <a:t>$360,000,000</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lnT w="19050" cap="flat" cmpd="sng" algn="ctr">
                      <a:solidFill>
                        <a:schemeClr val="bg1"/>
                      </a:solidFill>
                      <a:prstDash val="solid"/>
                      <a:round/>
                      <a:headEnd type="none" w="med" len="med"/>
                      <a:tailEnd type="none" w="med" len="med"/>
                    </a:lnT>
                  </a:tcPr>
                </a:tc>
                <a:tc>
                  <a:txBody>
                    <a:bodyPr/>
                    <a:lstStyle/>
                    <a:p>
                      <a:pPr algn="r" rtl="0" fontAlgn="ctr"/>
                      <a:r>
                        <a:rPr lang="en-US" sz="1100" u="none" strike="noStrike" dirty="0" smtClean="0">
                          <a:effectLst/>
                          <a:latin typeface="Arial" pitchFamily="34" charset="0"/>
                          <a:cs typeface="Arial" pitchFamily="34" charset="0"/>
                        </a:rPr>
                        <a:t>$740,000,000</a:t>
                      </a:r>
                      <a:endParaRPr lang="en-US" sz="1100" b="0" i="0" u="none" strike="noStrike" dirty="0">
                        <a:solidFill>
                          <a:schemeClr val="tx1"/>
                        </a:solidFill>
                        <a:effectLst/>
                        <a:latin typeface="Arial" pitchFamily="34" charset="0"/>
                        <a:cs typeface="Arial" pitchFamily="34" charset="0"/>
                      </a:endParaRPr>
                    </a:p>
                  </a:txBody>
                  <a:tcPr marL="9525" marR="274320" marT="9525" marB="0" anchor="ctr">
                    <a:lnT w="19050" cap="flat" cmpd="sng" algn="ctr">
                      <a:solidFill>
                        <a:schemeClr val="bg1"/>
                      </a:solidFill>
                      <a:prstDash val="solid"/>
                      <a:round/>
                      <a:headEnd type="none" w="med" len="med"/>
                      <a:tailEnd type="none" w="med" len="med"/>
                    </a:lnT>
                  </a:tcPr>
                </a:tc>
              </a:tr>
            </a:tbl>
          </a:graphicData>
        </a:graphic>
      </p:graphicFrame>
      <p:sp>
        <p:nvSpPr>
          <p:cNvPr id="11" name="TextBox 10"/>
          <p:cNvSpPr txBox="1"/>
          <p:nvPr/>
        </p:nvSpPr>
        <p:spPr>
          <a:xfrm>
            <a:off x="1181100" y="5769114"/>
            <a:ext cx="6781800" cy="707886"/>
          </a:xfrm>
          <a:prstGeom prst="rect">
            <a:avLst/>
          </a:prstGeom>
          <a:noFill/>
        </p:spPr>
        <p:txBody>
          <a:bodyPr wrap="square" rtlCol="0">
            <a:spAutoFit/>
          </a:bodyPr>
          <a:lstStyle/>
          <a:p>
            <a:pPr algn="l">
              <a:tabLst>
                <a:tab pos="0" algn="l"/>
              </a:tabLst>
            </a:pPr>
            <a:r>
              <a:rPr lang="en-US" sz="1000" dirty="0" smtClean="0"/>
              <a:t>Issuance amounts are subject to change based on future AV growth, market conditions, interest rates at the time of sale, and structure assumptions. Bonds issued after 2015 may be required to use AB 182 compliant capital appreciation bonds or the District may need to use Bond Anticipation Notes.  </a:t>
            </a:r>
          </a:p>
          <a:p>
            <a:pPr algn="l">
              <a:tabLst>
                <a:tab pos="0" algn="l"/>
              </a:tabLst>
            </a:pPr>
            <a:endParaRPr lang="en-US" sz="1000" dirty="0"/>
          </a:p>
        </p:txBody>
      </p:sp>
    </p:spTree>
    <p:extLst>
      <p:ext uri="{BB962C8B-B14F-4D97-AF65-F5344CB8AC3E}">
        <p14:creationId xmlns:p14="http://schemas.microsoft.com/office/powerpoint/2010/main" xmlns="" val="3248112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Financing Schedule*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608535718"/>
              </p:ext>
            </p:extLst>
          </p:nvPr>
        </p:nvGraphicFramePr>
        <p:xfrm>
          <a:off x="914400" y="1219200"/>
          <a:ext cx="7467600" cy="4913136"/>
        </p:xfrm>
        <a:graphic>
          <a:graphicData uri="http://schemas.openxmlformats.org/drawingml/2006/table">
            <a:tbl>
              <a:tblPr firstRow="1" bandRow="1">
                <a:tableStyleId>{5C22544A-7EE6-4342-B048-85BDC9FD1C3A}</a:tableStyleId>
              </a:tblPr>
              <a:tblGrid>
                <a:gridCol w="1828800"/>
                <a:gridCol w="5638800"/>
              </a:tblGrid>
              <a:tr h="375138">
                <a:tc>
                  <a:txBody>
                    <a:bodyPr/>
                    <a:lstStyle/>
                    <a:p>
                      <a:r>
                        <a:rPr lang="en-US" sz="1050" dirty="0" smtClean="0">
                          <a:solidFill>
                            <a:srgbClr val="0A0A0A"/>
                          </a:solidFill>
                          <a:latin typeface="Arial" pitchFamily="34" charset="0"/>
                          <a:cs typeface="Arial" pitchFamily="34" charset="0"/>
                        </a:rPr>
                        <a:t>Date</a:t>
                      </a:r>
                      <a:endParaRPr lang="en-US" sz="1050" dirty="0">
                        <a:solidFill>
                          <a:srgbClr val="0A0A0A"/>
                        </a:solidFill>
                        <a:latin typeface="Arial" pitchFamily="34" charset="0"/>
                        <a:cs typeface="Arial" pitchFamily="34" charset="0"/>
                      </a:endParaRPr>
                    </a:p>
                  </a:txBody>
                  <a:tcPr anchor="ctr"/>
                </a:tc>
                <a:tc>
                  <a:txBody>
                    <a:bodyPr/>
                    <a:lstStyle/>
                    <a:p>
                      <a:r>
                        <a:rPr lang="en-US" sz="1050" dirty="0" smtClean="0">
                          <a:solidFill>
                            <a:srgbClr val="0A0A0A"/>
                          </a:solidFill>
                          <a:latin typeface="Arial" pitchFamily="34" charset="0"/>
                          <a:cs typeface="Arial" pitchFamily="34" charset="0"/>
                        </a:rPr>
                        <a:t>Activity</a:t>
                      </a:r>
                      <a:endParaRPr lang="en-US" sz="1050" dirty="0">
                        <a:solidFill>
                          <a:srgbClr val="0A0A0A"/>
                        </a:solidFill>
                        <a:latin typeface="Arial" pitchFamily="34" charset="0"/>
                        <a:cs typeface="Arial" pitchFamily="34" charset="0"/>
                      </a:endParaRPr>
                    </a:p>
                  </a:txBody>
                  <a:tcPr anchor="ctr"/>
                </a:tc>
              </a:tr>
              <a:tr h="375138">
                <a:tc>
                  <a:txBody>
                    <a:bodyPr/>
                    <a:lstStyle/>
                    <a:p>
                      <a:r>
                        <a:rPr lang="en-US" sz="1050" dirty="0" smtClean="0">
                          <a:solidFill>
                            <a:srgbClr val="0A0A0A"/>
                          </a:solidFill>
                          <a:latin typeface="Arial" pitchFamily="34" charset="0"/>
                          <a:cs typeface="Arial" pitchFamily="34" charset="0"/>
                        </a:rPr>
                        <a:t>September 9, 2014</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Subcommittee</a:t>
                      </a:r>
                      <a:r>
                        <a:rPr lang="en-US" sz="1050" baseline="0" dirty="0" smtClean="0">
                          <a:solidFill>
                            <a:srgbClr val="0A0A0A"/>
                          </a:solidFill>
                          <a:latin typeface="Arial" pitchFamily="34" charset="0"/>
                          <a:cs typeface="Arial" pitchFamily="34" charset="0"/>
                        </a:rPr>
                        <a:t> approval of financing schedule and structure</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b="1" dirty="0" smtClean="0">
                          <a:solidFill>
                            <a:srgbClr val="0A0A0A"/>
                          </a:solidFill>
                          <a:latin typeface="Arial" pitchFamily="34" charset="0"/>
                          <a:cs typeface="Arial" pitchFamily="34" charset="0"/>
                        </a:rPr>
                        <a:t>September</a:t>
                      </a:r>
                      <a:r>
                        <a:rPr lang="en-US" sz="1050" b="1" baseline="0" dirty="0" smtClean="0">
                          <a:solidFill>
                            <a:srgbClr val="0A0A0A"/>
                          </a:solidFill>
                          <a:latin typeface="Arial" pitchFamily="34" charset="0"/>
                          <a:cs typeface="Arial" pitchFamily="34" charset="0"/>
                        </a:rPr>
                        <a:t> 17, 2014</a:t>
                      </a:r>
                      <a:endParaRPr lang="en-US" sz="1050" b="1"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b="1" dirty="0" smtClean="0">
                          <a:solidFill>
                            <a:srgbClr val="0A0A0A"/>
                          </a:solidFill>
                          <a:latin typeface="Arial" pitchFamily="34" charset="0"/>
                          <a:cs typeface="Arial" pitchFamily="34" charset="0"/>
                        </a:rPr>
                        <a:t>Board approval</a:t>
                      </a:r>
                      <a:r>
                        <a:rPr lang="en-US" sz="1050" b="1" baseline="0" dirty="0" smtClean="0">
                          <a:solidFill>
                            <a:srgbClr val="0A0A0A"/>
                          </a:solidFill>
                          <a:latin typeface="Arial" pitchFamily="34" charset="0"/>
                          <a:cs typeface="Arial" pitchFamily="34" charset="0"/>
                        </a:rPr>
                        <a:t> of financing team</a:t>
                      </a:r>
                      <a:endParaRPr lang="en-US" sz="1050" b="1"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September 18, 2014</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Financing Kickoff</a:t>
                      </a:r>
                      <a:r>
                        <a:rPr lang="en-US" sz="1050" baseline="0" dirty="0" smtClean="0">
                          <a:solidFill>
                            <a:srgbClr val="0A0A0A"/>
                          </a:solidFill>
                          <a:latin typeface="Arial" pitchFamily="34" charset="0"/>
                          <a:cs typeface="Arial" pitchFamily="34" charset="0"/>
                        </a:rPr>
                        <a:t> Meeting</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September-October</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Drafting</a:t>
                      </a:r>
                      <a:r>
                        <a:rPr lang="en-US" sz="1050" baseline="0" dirty="0" smtClean="0">
                          <a:solidFill>
                            <a:srgbClr val="0A0A0A"/>
                          </a:solidFill>
                          <a:latin typeface="Arial" pitchFamily="34" charset="0"/>
                          <a:cs typeface="Arial" pitchFamily="34" charset="0"/>
                        </a:rPr>
                        <a:t> of legal documents and preliminary official statement</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pPr marL="0" algn="l" defTabSz="914400" rtl="0" eaLnBrk="1" latinLnBrk="0" hangingPunct="1"/>
                      <a:r>
                        <a:rPr lang="en-US" sz="1050" b="1" kern="1200" dirty="0" smtClean="0">
                          <a:solidFill>
                            <a:srgbClr val="0A0A0A"/>
                          </a:solidFill>
                          <a:latin typeface="Arial" pitchFamily="34" charset="0"/>
                          <a:ea typeface="+mn-ea"/>
                          <a:cs typeface="Arial" pitchFamily="34" charset="0"/>
                        </a:rPr>
                        <a:t>October 15, 2014</a:t>
                      </a:r>
                      <a:endParaRPr lang="en-US" sz="1050" b="1" kern="1200" dirty="0">
                        <a:solidFill>
                          <a:srgbClr val="0A0A0A"/>
                        </a:solidFill>
                        <a:latin typeface="Arial" pitchFamily="34" charset="0"/>
                        <a:ea typeface="+mn-ea"/>
                        <a:cs typeface="Arial" pitchFamily="34" charset="0"/>
                      </a:endParaRPr>
                    </a:p>
                  </a:txBody>
                  <a:tcPr anchor="ctr">
                    <a:solidFill>
                      <a:schemeClr val="accent1"/>
                    </a:solidFill>
                  </a:tcPr>
                </a:tc>
                <a:tc>
                  <a:txBody>
                    <a:bodyPr/>
                    <a:lstStyle/>
                    <a:p>
                      <a:pPr marL="0" algn="l" defTabSz="914400" rtl="0" eaLnBrk="1" latinLnBrk="0" hangingPunct="1"/>
                      <a:r>
                        <a:rPr lang="en-US" sz="1050" b="1" kern="1200" dirty="0" smtClean="0">
                          <a:solidFill>
                            <a:srgbClr val="0A0A0A"/>
                          </a:solidFill>
                          <a:latin typeface="Arial" pitchFamily="34" charset="0"/>
                          <a:ea typeface="+mn-ea"/>
                          <a:cs typeface="Arial" pitchFamily="34" charset="0"/>
                        </a:rPr>
                        <a:t>Informational item: resolution authorizing sale (1st of 2 required consecutive meetings)</a:t>
                      </a:r>
                      <a:endParaRPr lang="en-US" sz="1050" b="1" kern="1200" dirty="0">
                        <a:solidFill>
                          <a:srgbClr val="0A0A0A"/>
                        </a:solidFill>
                        <a:latin typeface="Arial" pitchFamily="34" charset="0"/>
                        <a:ea typeface="+mn-ea"/>
                        <a:cs typeface="Arial" pitchFamily="34" charset="0"/>
                      </a:endParaRPr>
                    </a:p>
                  </a:txBody>
                  <a:tcPr anchor="ctr">
                    <a:solidFill>
                      <a:schemeClr val="accent1"/>
                    </a:solidFill>
                  </a:tcPr>
                </a:tc>
              </a:tr>
              <a:tr h="375138">
                <a:tc>
                  <a:txBody>
                    <a:bodyPr/>
                    <a:lstStyle/>
                    <a:p>
                      <a:r>
                        <a:rPr lang="en-US" sz="1050" b="1" dirty="0" smtClean="0">
                          <a:solidFill>
                            <a:srgbClr val="0A0A0A"/>
                          </a:solidFill>
                          <a:latin typeface="Arial" pitchFamily="34" charset="0"/>
                          <a:cs typeface="Arial" pitchFamily="34" charset="0"/>
                        </a:rPr>
                        <a:t>November</a:t>
                      </a:r>
                      <a:r>
                        <a:rPr lang="en-US" sz="1050" b="1" baseline="0" dirty="0" smtClean="0">
                          <a:solidFill>
                            <a:srgbClr val="0A0A0A"/>
                          </a:solidFill>
                          <a:latin typeface="Arial" pitchFamily="34" charset="0"/>
                          <a:cs typeface="Arial" pitchFamily="34" charset="0"/>
                        </a:rPr>
                        <a:t> 12, 2014</a:t>
                      </a:r>
                      <a:endParaRPr lang="en-US" sz="1050" b="1"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b="1" dirty="0" smtClean="0">
                          <a:solidFill>
                            <a:srgbClr val="0A0A0A"/>
                          </a:solidFill>
                          <a:latin typeface="Arial" pitchFamily="34" charset="0"/>
                          <a:cs typeface="Arial" pitchFamily="34" charset="0"/>
                        </a:rPr>
                        <a:t>Board approval of resolution</a:t>
                      </a:r>
                      <a:r>
                        <a:rPr lang="en-US" sz="1050" b="1" baseline="0" dirty="0" smtClean="0">
                          <a:solidFill>
                            <a:srgbClr val="0A0A0A"/>
                          </a:solidFill>
                          <a:latin typeface="Arial" pitchFamily="34" charset="0"/>
                          <a:cs typeface="Arial" pitchFamily="34" charset="0"/>
                        </a:rPr>
                        <a:t>, legal documents, and preliminary official statement</a:t>
                      </a:r>
                      <a:endParaRPr lang="en-US" sz="1050" b="1"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Week of January 12, 2015</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Meetings with rating agencies</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b="1" dirty="0" smtClean="0">
                          <a:solidFill>
                            <a:srgbClr val="0A0A0A"/>
                          </a:solidFill>
                          <a:latin typeface="Arial" pitchFamily="34" charset="0"/>
                          <a:cs typeface="Arial" pitchFamily="34" charset="0"/>
                        </a:rPr>
                        <a:t>February</a:t>
                      </a:r>
                      <a:r>
                        <a:rPr lang="en-US" sz="1050" b="1" baseline="0" dirty="0" smtClean="0">
                          <a:solidFill>
                            <a:srgbClr val="0A0A0A"/>
                          </a:solidFill>
                          <a:latin typeface="Arial" pitchFamily="34" charset="0"/>
                          <a:cs typeface="Arial" pitchFamily="34" charset="0"/>
                        </a:rPr>
                        <a:t> 11, 2015</a:t>
                      </a:r>
                      <a:endParaRPr lang="en-US" sz="1050" b="1"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b="1" dirty="0" smtClean="0">
                          <a:solidFill>
                            <a:srgbClr val="0A0A0A"/>
                          </a:solidFill>
                          <a:latin typeface="Arial" pitchFamily="34" charset="0"/>
                          <a:cs typeface="Arial" pitchFamily="34" charset="0"/>
                        </a:rPr>
                        <a:t>Board approval</a:t>
                      </a:r>
                      <a:r>
                        <a:rPr lang="en-US" sz="1050" b="1" baseline="0" dirty="0" smtClean="0">
                          <a:solidFill>
                            <a:srgbClr val="0A0A0A"/>
                          </a:solidFill>
                          <a:latin typeface="Arial" pitchFamily="34" charset="0"/>
                          <a:cs typeface="Arial" pitchFamily="34" charset="0"/>
                        </a:rPr>
                        <a:t> of updated preliminary official statement</a:t>
                      </a:r>
                      <a:endParaRPr lang="en-US" sz="1050" b="1"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February 12, 2015</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Post Preliminary Official Statement</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Week of February</a:t>
                      </a:r>
                      <a:r>
                        <a:rPr lang="en-US" sz="1050" baseline="0" dirty="0" smtClean="0">
                          <a:solidFill>
                            <a:srgbClr val="0A0A0A"/>
                          </a:solidFill>
                          <a:latin typeface="Arial" pitchFamily="34" charset="0"/>
                          <a:cs typeface="Arial" pitchFamily="34" charset="0"/>
                        </a:rPr>
                        <a:t> 16</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Investor</a:t>
                      </a:r>
                      <a:r>
                        <a:rPr lang="en-US" sz="1050" baseline="0" dirty="0" smtClean="0">
                          <a:solidFill>
                            <a:srgbClr val="0A0A0A"/>
                          </a:solidFill>
                          <a:latin typeface="Arial" pitchFamily="34" charset="0"/>
                          <a:cs typeface="Arial" pitchFamily="34" charset="0"/>
                        </a:rPr>
                        <a:t> outreach &amp; discussion</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February 26 or March 4</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Pricing</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March 11, 2015</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Closing</a:t>
                      </a:r>
                      <a:endParaRPr lang="en-US" sz="1050" dirty="0">
                        <a:solidFill>
                          <a:srgbClr val="0A0A0A"/>
                        </a:solidFill>
                        <a:latin typeface="Arial" pitchFamily="34" charset="0"/>
                        <a:cs typeface="Arial" pitchFamily="34" charset="0"/>
                      </a:endParaRPr>
                    </a:p>
                  </a:txBody>
                  <a:tcPr anchor="ctr">
                    <a:solidFill>
                      <a:schemeClr val="accent1"/>
                    </a:solidFill>
                  </a:tcPr>
                </a:tc>
              </a:tr>
            </a:tbl>
          </a:graphicData>
        </a:graphic>
      </p:graphicFrame>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5" name="Slide Number Placeholder 4"/>
          <p:cNvSpPr>
            <a:spLocks noGrp="1"/>
          </p:cNvSpPr>
          <p:nvPr>
            <p:ph type="sldNum" sz="quarter" idx="11"/>
          </p:nvPr>
        </p:nvSpPr>
        <p:spPr/>
        <p:txBody>
          <a:bodyPr/>
          <a:lstStyle/>
          <a:p>
            <a:pPr>
              <a:defRPr/>
            </a:pPr>
            <a:fld id="{CE6BB668-8FD2-4BAF-8BC4-9C9171CD2021}" type="slidenum">
              <a:rPr lang="en-US" altLang="en-US" smtClean="0"/>
              <a:pPr>
                <a:defRPr/>
              </a:pPr>
              <a:t>6</a:t>
            </a:fld>
            <a:endParaRPr lang="en-US" altLang="en-US" dirty="0"/>
          </a:p>
        </p:txBody>
      </p:sp>
      <p:sp>
        <p:nvSpPr>
          <p:cNvPr id="7" name="TextBox 6"/>
          <p:cNvSpPr txBox="1"/>
          <p:nvPr/>
        </p:nvSpPr>
        <p:spPr>
          <a:xfrm>
            <a:off x="930485" y="6104187"/>
            <a:ext cx="1252266" cy="246221"/>
          </a:xfrm>
          <a:prstGeom prst="rect">
            <a:avLst/>
          </a:prstGeom>
          <a:noFill/>
        </p:spPr>
        <p:txBody>
          <a:bodyPr wrap="none" rtlCol="0">
            <a:spAutoFit/>
          </a:bodyPr>
          <a:lstStyle/>
          <a:p>
            <a:r>
              <a:rPr lang="en-US" sz="1000" dirty="0" smtClean="0"/>
              <a:t>*Subject to change</a:t>
            </a:r>
            <a:endParaRPr lang="en-US" sz="1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Alternative/Accelerated Financing Schedule*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608535718"/>
              </p:ext>
            </p:extLst>
          </p:nvPr>
        </p:nvGraphicFramePr>
        <p:xfrm>
          <a:off x="914400" y="1219200"/>
          <a:ext cx="7467600" cy="4537998"/>
        </p:xfrm>
        <a:graphic>
          <a:graphicData uri="http://schemas.openxmlformats.org/drawingml/2006/table">
            <a:tbl>
              <a:tblPr firstRow="1" bandRow="1">
                <a:tableStyleId>{5C22544A-7EE6-4342-B048-85BDC9FD1C3A}</a:tableStyleId>
              </a:tblPr>
              <a:tblGrid>
                <a:gridCol w="1905000"/>
                <a:gridCol w="5562600"/>
              </a:tblGrid>
              <a:tr h="375138">
                <a:tc>
                  <a:txBody>
                    <a:bodyPr/>
                    <a:lstStyle/>
                    <a:p>
                      <a:r>
                        <a:rPr lang="en-US" sz="1050" dirty="0" smtClean="0">
                          <a:solidFill>
                            <a:srgbClr val="0A0A0A"/>
                          </a:solidFill>
                          <a:latin typeface="Arial" pitchFamily="34" charset="0"/>
                          <a:cs typeface="Arial" pitchFamily="34" charset="0"/>
                        </a:rPr>
                        <a:t>Date</a:t>
                      </a:r>
                      <a:endParaRPr lang="en-US" sz="1050" dirty="0">
                        <a:solidFill>
                          <a:srgbClr val="0A0A0A"/>
                        </a:solidFill>
                        <a:latin typeface="Arial" pitchFamily="34" charset="0"/>
                        <a:cs typeface="Arial" pitchFamily="34" charset="0"/>
                      </a:endParaRPr>
                    </a:p>
                  </a:txBody>
                  <a:tcPr anchor="ctr"/>
                </a:tc>
                <a:tc>
                  <a:txBody>
                    <a:bodyPr/>
                    <a:lstStyle/>
                    <a:p>
                      <a:r>
                        <a:rPr lang="en-US" sz="1050" dirty="0" smtClean="0">
                          <a:solidFill>
                            <a:srgbClr val="0A0A0A"/>
                          </a:solidFill>
                          <a:latin typeface="Arial" pitchFamily="34" charset="0"/>
                          <a:cs typeface="Arial" pitchFamily="34" charset="0"/>
                        </a:rPr>
                        <a:t>Activity</a:t>
                      </a:r>
                      <a:endParaRPr lang="en-US" sz="1050" dirty="0">
                        <a:solidFill>
                          <a:srgbClr val="0A0A0A"/>
                        </a:solidFill>
                        <a:latin typeface="Arial" pitchFamily="34" charset="0"/>
                        <a:cs typeface="Arial" pitchFamily="34" charset="0"/>
                      </a:endParaRPr>
                    </a:p>
                  </a:txBody>
                  <a:tcPr anchor="ctr"/>
                </a:tc>
              </a:tr>
              <a:tr h="375138">
                <a:tc>
                  <a:txBody>
                    <a:bodyPr/>
                    <a:lstStyle/>
                    <a:p>
                      <a:r>
                        <a:rPr lang="en-US" sz="1050" dirty="0" smtClean="0">
                          <a:solidFill>
                            <a:srgbClr val="0A0A0A"/>
                          </a:solidFill>
                          <a:latin typeface="Arial" pitchFamily="34" charset="0"/>
                          <a:cs typeface="Arial" pitchFamily="34" charset="0"/>
                        </a:rPr>
                        <a:t>September 9, 2014</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Subcommittee</a:t>
                      </a:r>
                      <a:r>
                        <a:rPr lang="en-US" sz="1050" baseline="0" dirty="0" smtClean="0">
                          <a:solidFill>
                            <a:srgbClr val="0A0A0A"/>
                          </a:solidFill>
                          <a:latin typeface="Arial" pitchFamily="34" charset="0"/>
                          <a:cs typeface="Arial" pitchFamily="34" charset="0"/>
                        </a:rPr>
                        <a:t> approval of financing schedule and structure</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b="1" dirty="0" smtClean="0">
                          <a:solidFill>
                            <a:srgbClr val="0A0A0A"/>
                          </a:solidFill>
                          <a:latin typeface="Arial" pitchFamily="34" charset="0"/>
                          <a:cs typeface="Arial" pitchFamily="34" charset="0"/>
                        </a:rPr>
                        <a:t>September</a:t>
                      </a:r>
                      <a:r>
                        <a:rPr lang="en-US" sz="1050" b="1" baseline="0" dirty="0" smtClean="0">
                          <a:solidFill>
                            <a:srgbClr val="0A0A0A"/>
                          </a:solidFill>
                          <a:latin typeface="Arial" pitchFamily="34" charset="0"/>
                          <a:cs typeface="Arial" pitchFamily="34" charset="0"/>
                        </a:rPr>
                        <a:t> 17, 2014</a:t>
                      </a:r>
                      <a:endParaRPr lang="en-US" sz="1050" b="1"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b="1" dirty="0" smtClean="0">
                          <a:solidFill>
                            <a:srgbClr val="0A0A0A"/>
                          </a:solidFill>
                          <a:latin typeface="Arial" pitchFamily="34" charset="0"/>
                          <a:cs typeface="Arial" pitchFamily="34" charset="0"/>
                        </a:rPr>
                        <a:t>Board approval</a:t>
                      </a:r>
                      <a:r>
                        <a:rPr lang="en-US" sz="1050" b="1" baseline="0" dirty="0" smtClean="0">
                          <a:solidFill>
                            <a:srgbClr val="0A0A0A"/>
                          </a:solidFill>
                          <a:latin typeface="Arial" pitchFamily="34" charset="0"/>
                          <a:cs typeface="Arial" pitchFamily="34" charset="0"/>
                        </a:rPr>
                        <a:t> of financing team</a:t>
                      </a:r>
                      <a:endParaRPr lang="en-US" sz="1050" b="1"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September 18, 2014</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Financing Kickoff</a:t>
                      </a:r>
                      <a:r>
                        <a:rPr lang="en-US" sz="1050" baseline="0" dirty="0" smtClean="0">
                          <a:solidFill>
                            <a:srgbClr val="0A0A0A"/>
                          </a:solidFill>
                          <a:latin typeface="Arial" pitchFamily="34" charset="0"/>
                          <a:cs typeface="Arial" pitchFamily="34" charset="0"/>
                        </a:rPr>
                        <a:t> Meeting</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September-October</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Drafting</a:t>
                      </a:r>
                      <a:r>
                        <a:rPr lang="en-US" sz="1050" baseline="0" dirty="0" smtClean="0">
                          <a:solidFill>
                            <a:srgbClr val="0A0A0A"/>
                          </a:solidFill>
                          <a:latin typeface="Arial" pitchFamily="34" charset="0"/>
                          <a:cs typeface="Arial" pitchFamily="34" charset="0"/>
                        </a:rPr>
                        <a:t> of legal documents and preliminary official statement</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b="1" dirty="0" smtClean="0">
                          <a:solidFill>
                            <a:srgbClr val="0A0A0A"/>
                          </a:solidFill>
                          <a:latin typeface="Arial" pitchFamily="34" charset="0"/>
                          <a:cs typeface="Arial" pitchFamily="34" charset="0"/>
                        </a:rPr>
                        <a:t>October 15, 2014</a:t>
                      </a:r>
                      <a:endParaRPr lang="en-US" sz="1050" b="1"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b="1" dirty="0" smtClean="0">
                          <a:solidFill>
                            <a:srgbClr val="0A0A0A"/>
                          </a:solidFill>
                          <a:latin typeface="Arial" pitchFamily="34" charset="0"/>
                          <a:cs typeface="Arial" pitchFamily="34" charset="0"/>
                        </a:rPr>
                        <a:t>Informational item:</a:t>
                      </a:r>
                      <a:r>
                        <a:rPr lang="en-US" sz="1050" b="1" baseline="0" dirty="0" smtClean="0">
                          <a:solidFill>
                            <a:srgbClr val="0A0A0A"/>
                          </a:solidFill>
                          <a:latin typeface="Arial" pitchFamily="34" charset="0"/>
                          <a:cs typeface="Arial" pitchFamily="34" charset="0"/>
                        </a:rPr>
                        <a:t> </a:t>
                      </a:r>
                      <a:r>
                        <a:rPr lang="en-US" sz="1050" b="1" dirty="0" smtClean="0">
                          <a:solidFill>
                            <a:srgbClr val="0A0A0A"/>
                          </a:solidFill>
                          <a:latin typeface="Arial" pitchFamily="34" charset="0"/>
                          <a:cs typeface="Arial" pitchFamily="34" charset="0"/>
                        </a:rPr>
                        <a:t>resolution</a:t>
                      </a:r>
                      <a:r>
                        <a:rPr lang="en-US" sz="1050" b="1" baseline="0" dirty="0" smtClean="0">
                          <a:solidFill>
                            <a:srgbClr val="0A0A0A"/>
                          </a:solidFill>
                          <a:latin typeface="Arial" pitchFamily="34" charset="0"/>
                          <a:cs typeface="Arial" pitchFamily="34" charset="0"/>
                        </a:rPr>
                        <a:t> authorizing sale (1</a:t>
                      </a:r>
                      <a:r>
                        <a:rPr lang="en-US" sz="1050" b="1" baseline="30000" dirty="0" smtClean="0">
                          <a:solidFill>
                            <a:srgbClr val="0A0A0A"/>
                          </a:solidFill>
                          <a:latin typeface="Arial" pitchFamily="34" charset="0"/>
                          <a:cs typeface="Arial" pitchFamily="34" charset="0"/>
                        </a:rPr>
                        <a:t>st</a:t>
                      </a:r>
                      <a:r>
                        <a:rPr lang="en-US" sz="1050" b="1" baseline="0" dirty="0" smtClean="0">
                          <a:solidFill>
                            <a:srgbClr val="0A0A0A"/>
                          </a:solidFill>
                          <a:latin typeface="Arial" pitchFamily="34" charset="0"/>
                          <a:cs typeface="Arial" pitchFamily="34" charset="0"/>
                        </a:rPr>
                        <a:t> of 2 required consecutive meetings)</a:t>
                      </a:r>
                      <a:endParaRPr lang="en-US" sz="1050" b="1"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Week of November</a:t>
                      </a:r>
                      <a:r>
                        <a:rPr lang="en-US" sz="1050" baseline="0" dirty="0" smtClean="0">
                          <a:solidFill>
                            <a:srgbClr val="0A0A0A"/>
                          </a:solidFill>
                          <a:latin typeface="Arial" pitchFamily="34" charset="0"/>
                          <a:cs typeface="Arial" pitchFamily="34" charset="0"/>
                        </a:rPr>
                        <a:t> 3</a:t>
                      </a:r>
                      <a:r>
                        <a:rPr lang="en-US" sz="1050" dirty="0" smtClean="0">
                          <a:solidFill>
                            <a:srgbClr val="0A0A0A"/>
                          </a:solidFill>
                          <a:latin typeface="Arial" pitchFamily="34" charset="0"/>
                          <a:cs typeface="Arial" pitchFamily="34" charset="0"/>
                        </a:rPr>
                        <a:t>, 2014</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Meetings with rating agencies</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b="1" dirty="0" smtClean="0">
                          <a:solidFill>
                            <a:srgbClr val="0A0A0A"/>
                          </a:solidFill>
                          <a:latin typeface="Arial" pitchFamily="34" charset="0"/>
                          <a:cs typeface="Arial" pitchFamily="34" charset="0"/>
                        </a:rPr>
                        <a:t>November</a:t>
                      </a:r>
                      <a:r>
                        <a:rPr lang="en-US" sz="1050" b="1" baseline="0" dirty="0" smtClean="0">
                          <a:solidFill>
                            <a:srgbClr val="0A0A0A"/>
                          </a:solidFill>
                          <a:latin typeface="Arial" pitchFamily="34" charset="0"/>
                          <a:cs typeface="Arial" pitchFamily="34" charset="0"/>
                        </a:rPr>
                        <a:t> 12, 2014</a:t>
                      </a:r>
                      <a:endParaRPr lang="en-US" sz="1050" b="1"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b="1" dirty="0" smtClean="0">
                          <a:solidFill>
                            <a:srgbClr val="0A0A0A"/>
                          </a:solidFill>
                          <a:latin typeface="Arial" pitchFamily="34" charset="0"/>
                          <a:cs typeface="Arial" pitchFamily="34" charset="0"/>
                        </a:rPr>
                        <a:t>Board approval of resolution</a:t>
                      </a:r>
                      <a:r>
                        <a:rPr lang="en-US" sz="1050" b="1" baseline="0" dirty="0" smtClean="0">
                          <a:solidFill>
                            <a:srgbClr val="0A0A0A"/>
                          </a:solidFill>
                          <a:latin typeface="Arial" pitchFamily="34" charset="0"/>
                          <a:cs typeface="Arial" pitchFamily="34" charset="0"/>
                        </a:rPr>
                        <a:t>, legal documents, and preliminary official statement</a:t>
                      </a:r>
                      <a:endParaRPr lang="en-US" sz="1050" b="1"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November</a:t>
                      </a:r>
                      <a:r>
                        <a:rPr lang="en-US" sz="1050" baseline="0" dirty="0" smtClean="0">
                          <a:solidFill>
                            <a:srgbClr val="0A0A0A"/>
                          </a:solidFill>
                          <a:latin typeface="Arial" pitchFamily="34" charset="0"/>
                          <a:cs typeface="Arial" pitchFamily="34" charset="0"/>
                        </a:rPr>
                        <a:t> 13, 2014</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Post Preliminary Official Statement</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Week of November</a:t>
                      </a:r>
                      <a:r>
                        <a:rPr lang="en-US" sz="1050" baseline="0" dirty="0" smtClean="0">
                          <a:solidFill>
                            <a:srgbClr val="0A0A0A"/>
                          </a:solidFill>
                          <a:latin typeface="Arial" pitchFamily="34" charset="0"/>
                          <a:cs typeface="Arial" pitchFamily="34" charset="0"/>
                        </a:rPr>
                        <a:t> 17, 2014</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Investor</a:t>
                      </a:r>
                      <a:r>
                        <a:rPr lang="en-US" sz="1050" baseline="0" dirty="0" smtClean="0">
                          <a:solidFill>
                            <a:srgbClr val="0A0A0A"/>
                          </a:solidFill>
                          <a:latin typeface="Arial" pitchFamily="34" charset="0"/>
                          <a:cs typeface="Arial" pitchFamily="34" charset="0"/>
                        </a:rPr>
                        <a:t> outreach &amp; discussion</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Week of December 1, 2014</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Pricing</a:t>
                      </a:r>
                      <a:endParaRPr lang="en-US" sz="1050" dirty="0">
                        <a:solidFill>
                          <a:srgbClr val="0A0A0A"/>
                        </a:solidFill>
                        <a:latin typeface="Arial" pitchFamily="34" charset="0"/>
                        <a:cs typeface="Arial" pitchFamily="34" charset="0"/>
                      </a:endParaRPr>
                    </a:p>
                  </a:txBody>
                  <a:tcPr anchor="ctr">
                    <a:solidFill>
                      <a:schemeClr val="accent1"/>
                    </a:solidFill>
                  </a:tcPr>
                </a:tc>
              </a:tr>
              <a:tr h="375138">
                <a:tc>
                  <a:txBody>
                    <a:bodyPr/>
                    <a:lstStyle/>
                    <a:p>
                      <a:r>
                        <a:rPr lang="en-US" sz="1050" dirty="0" smtClean="0">
                          <a:solidFill>
                            <a:srgbClr val="0A0A0A"/>
                          </a:solidFill>
                          <a:latin typeface="Arial" pitchFamily="34" charset="0"/>
                          <a:cs typeface="Arial" pitchFamily="34" charset="0"/>
                        </a:rPr>
                        <a:t>Week of December 15, 2014</a:t>
                      </a:r>
                      <a:endParaRPr lang="en-US" sz="1050" dirty="0">
                        <a:solidFill>
                          <a:srgbClr val="0A0A0A"/>
                        </a:solidFill>
                        <a:latin typeface="Arial" pitchFamily="34" charset="0"/>
                        <a:cs typeface="Arial" pitchFamily="34" charset="0"/>
                      </a:endParaRPr>
                    </a:p>
                  </a:txBody>
                  <a:tcPr anchor="ctr">
                    <a:solidFill>
                      <a:schemeClr val="accent1"/>
                    </a:solidFill>
                  </a:tcPr>
                </a:tc>
                <a:tc>
                  <a:txBody>
                    <a:bodyPr/>
                    <a:lstStyle/>
                    <a:p>
                      <a:r>
                        <a:rPr lang="en-US" sz="1050" dirty="0" smtClean="0">
                          <a:solidFill>
                            <a:srgbClr val="0A0A0A"/>
                          </a:solidFill>
                          <a:latin typeface="Arial" pitchFamily="34" charset="0"/>
                          <a:cs typeface="Arial" pitchFamily="34" charset="0"/>
                        </a:rPr>
                        <a:t>Closing</a:t>
                      </a:r>
                      <a:endParaRPr lang="en-US" sz="1050" dirty="0">
                        <a:solidFill>
                          <a:srgbClr val="0A0A0A"/>
                        </a:solidFill>
                        <a:latin typeface="Arial" pitchFamily="34" charset="0"/>
                        <a:cs typeface="Arial" pitchFamily="34" charset="0"/>
                      </a:endParaRPr>
                    </a:p>
                  </a:txBody>
                  <a:tcPr anchor="ctr">
                    <a:solidFill>
                      <a:schemeClr val="accent1"/>
                    </a:solidFill>
                  </a:tcPr>
                </a:tc>
              </a:tr>
            </a:tbl>
          </a:graphicData>
        </a:graphic>
      </p:graphicFrame>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5" name="Slide Number Placeholder 4"/>
          <p:cNvSpPr>
            <a:spLocks noGrp="1"/>
          </p:cNvSpPr>
          <p:nvPr>
            <p:ph type="sldNum" sz="quarter" idx="11"/>
          </p:nvPr>
        </p:nvSpPr>
        <p:spPr/>
        <p:txBody>
          <a:bodyPr/>
          <a:lstStyle/>
          <a:p>
            <a:pPr>
              <a:defRPr/>
            </a:pPr>
            <a:fld id="{CE6BB668-8FD2-4BAF-8BC4-9C9171CD2021}" type="slidenum">
              <a:rPr lang="en-US" altLang="en-US" smtClean="0"/>
              <a:pPr>
                <a:defRPr/>
              </a:pPr>
              <a:t>7</a:t>
            </a:fld>
            <a:endParaRPr lang="en-US" altLang="en-US" dirty="0"/>
          </a:p>
        </p:txBody>
      </p:sp>
      <p:sp>
        <p:nvSpPr>
          <p:cNvPr id="7" name="TextBox 6"/>
          <p:cNvSpPr txBox="1"/>
          <p:nvPr/>
        </p:nvSpPr>
        <p:spPr>
          <a:xfrm>
            <a:off x="930485" y="6104187"/>
            <a:ext cx="1252266" cy="246221"/>
          </a:xfrm>
          <a:prstGeom prst="rect">
            <a:avLst/>
          </a:prstGeom>
          <a:noFill/>
        </p:spPr>
        <p:txBody>
          <a:bodyPr wrap="none" rtlCol="0">
            <a:spAutoFit/>
          </a:bodyPr>
          <a:lstStyle/>
          <a:p>
            <a:r>
              <a:rPr lang="en-US" sz="1000" dirty="0" smtClean="0"/>
              <a:t>*Subject to change</a:t>
            </a:r>
            <a:endParaRPr lang="en-US" sz="1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a:t>
            </a:r>
            <a:r>
              <a:rPr lang="en-US" dirty="0" smtClean="0"/>
              <a:t>Pricing in 2015</a:t>
            </a:r>
            <a:endParaRPr lang="en-US" dirty="0"/>
          </a:p>
        </p:txBody>
      </p:sp>
      <p:sp>
        <p:nvSpPr>
          <p:cNvPr id="4" name="Footer Placeholder 3"/>
          <p:cNvSpPr>
            <a:spLocks noGrp="1"/>
          </p:cNvSpPr>
          <p:nvPr>
            <p:ph type="ftr" sz="quarter" idx="10"/>
          </p:nvPr>
        </p:nvSpPr>
        <p:spPr/>
        <p:txBody>
          <a:bodyPr/>
          <a:lstStyle/>
          <a:p>
            <a:pPr>
              <a:defRPr/>
            </a:pPr>
            <a:r>
              <a:rPr lang="en-US" smtClean="0"/>
              <a:t>Presentation to the West Contra Costa Unified School District Board of Education    |    page  </a:t>
            </a:r>
            <a:endParaRPr lang="en-US" dirty="0"/>
          </a:p>
        </p:txBody>
      </p:sp>
      <p:sp>
        <p:nvSpPr>
          <p:cNvPr id="5" name="Slide Number Placeholder 4"/>
          <p:cNvSpPr>
            <a:spLocks noGrp="1"/>
          </p:cNvSpPr>
          <p:nvPr>
            <p:ph type="sldNum" sz="quarter" idx="11"/>
          </p:nvPr>
        </p:nvSpPr>
        <p:spPr/>
        <p:txBody>
          <a:bodyPr/>
          <a:lstStyle/>
          <a:p>
            <a:pPr>
              <a:defRPr/>
            </a:pPr>
            <a:fld id="{CE6BB668-8FD2-4BAF-8BC4-9C9171CD2021}" type="slidenum">
              <a:rPr lang="en-US" altLang="en-US" smtClean="0"/>
              <a:pPr>
                <a:defRPr/>
              </a:pPr>
              <a:t>8</a:t>
            </a:fld>
            <a:endParaRPr lang="en-US" altLang="en-US" dirty="0"/>
          </a:p>
        </p:txBody>
      </p:sp>
      <p:sp>
        <p:nvSpPr>
          <p:cNvPr id="8" name="Content Placeholder 7"/>
          <p:cNvSpPr>
            <a:spLocks noGrp="1"/>
          </p:cNvSpPr>
          <p:nvPr>
            <p:ph idx="1"/>
          </p:nvPr>
        </p:nvSpPr>
        <p:spPr>
          <a:xfrm>
            <a:off x="1143000" y="1447800"/>
            <a:ext cx="7239000" cy="3733800"/>
          </a:xfrm>
        </p:spPr>
        <p:txBody>
          <a:bodyPr/>
          <a:lstStyle/>
          <a:p>
            <a:r>
              <a:rPr lang="en-US" dirty="0" smtClean="0"/>
              <a:t>While interest rates are currently low, there appears to be very </a:t>
            </a:r>
            <a:r>
              <a:rPr lang="en-US" dirty="0" smtClean="0"/>
              <a:t>little </a:t>
            </a:r>
            <a:r>
              <a:rPr lang="en-US" dirty="0" smtClean="0"/>
              <a:t>upward pressure which would drastically change rates into early 2015.</a:t>
            </a:r>
          </a:p>
          <a:p>
            <a:pPr>
              <a:buNone/>
            </a:pPr>
            <a:endParaRPr lang="en-US" dirty="0" smtClean="0"/>
          </a:p>
          <a:p>
            <a:r>
              <a:rPr lang="en-US" dirty="0" smtClean="0"/>
              <a:t>Looking </a:t>
            </a:r>
            <a:r>
              <a:rPr lang="en-US" dirty="0" smtClean="0"/>
              <a:t>for increased investor interest in the District's bonds.</a:t>
            </a:r>
          </a:p>
          <a:p>
            <a:pPr lvl="1"/>
            <a:r>
              <a:rPr lang="en-US" dirty="0" smtClean="0"/>
              <a:t>Our recommendation is for</a:t>
            </a:r>
            <a:r>
              <a:rPr lang="en-US" dirty="0" smtClean="0"/>
              <a:t> additional time to </a:t>
            </a:r>
            <a:r>
              <a:rPr lang="en-US" dirty="0" smtClean="0"/>
              <a:t>be </a:t>
            </a:r>
            <a:r>
              <a:rPr lang="en-US" dirty="0" smtClean="0"/>
              <a:t>placed </a:t>
            </a:r>
            <a:r>
              <a:rPr lang="en-US" dirty="0" smtClean="0"/>
              <a:t>between the SEC Subpoenas and the District coming to </a:t>
            </a:r>
            <a:r>
              <a:rPr lang="en-US" dirty="0" smtClean="0"/>
              <a:t>market.</a:t>
            </a:r>
            <a:endParaRPr lang="en-US" dirty="0" smtClean="0"/>
          </a:p>
          <a:p>
            <a:pPr lvl="1"/>
            <a:r>
              <a:rPr lang="en-US" dirty="0" smtClean="0"/>
              <a:t>After the first of the year, i</a:t>
            </a:r>
            <a:r>
              <a:rPr lang="en-US" sz="1600" dirty="0" smtClean="0"/>
              <a:t>nvestors/portfolio managers re-evaluate planned investment options.  Issues that were important to them at the end of the year diminish as they all look for new investment opportunities.</a:t>
            </a:r>
            <a:endParaRPr lang="en-US" dirty="0" smtClean="0"/>
          </a:p>
          <a:p>
            <a:pPr lvl="1"/>
            <a:r>
              <a:rPr lang="en-US" dirty="0" smtClean="0"/>
              <a:t>The investor pool typically shrinks during December as books close and portfolios lock in their gains/losses for the year. This </a:t>
            </a:r>
            <a:r>
              <a:rPr lang="en-US" dirty="0" smtClean="0"/>
              <a:t>could </a:t>
            </a:r>
            <a:r>
              <a:rPr lang="en-US" dirty="0" smtClean="0"/>
              <a:t>draw down the total number of available investors.</a:t>
            </a:r>
          </a:p>
          <a:p>
            <a:endParaRPr lang="en-US" dirty="0"/>
          </a:p>
        </p:txBody>
      </p:sp>
    </p:spTree>
  </p:cSld>
  <p:clrMapOvr>
    <a:masterClrMapping/>
  </p:clrMapOvr>
</p:sld>
</file>

<file path=ppt/theme/theme1.xml><?xml version="1.0" encoding="utf-8"?>
<a:theme xmlns:a="http://schemas.openxmlformats.org/drawingml/2006/main" name="KNNpptTemplateV2.3">
  <a:themeElements>
    <a:clrScheme name="Custom 1">
      <a:dk1>
        <a:srgbClr val="000000"/>
      </a:dk1>
      <a:lt1>
        <a:sysClr val="window" lastClr="FFFFFF"/>
      </a:lt1>
      <a:dk2>
        <a:srgbClr val="1F497D"/>
      </a:dk2>
      <a:lt2>
        <a:srgbClr val="EEECE1"/>
      </a:lt2>
      <a:accent1>
        <a:srgbClr val="E1E7F1"/>
      </a:accent1>
      <a:accent2>
        <a:srgbClr val="9AA610"/>
      </a:accent2>
      <a:accent3>
        <a:srgbClr val="7F8184"/>
      </a:accent3>
      <a:accent4>
        <a:srgbClr val="EDB72B"/>
      </a:accent4>
      <a:accent5>
        <a:srgbClr val="1665A0"/>
      </a:accent5>
      <a:accent6>
        <a:srgbClr val="F78300"/>
      </a:accent6>
      <a:hlink>
        <a:srgbClr val="0000FF"/>
      </a:hlink>
      <a:folHlink>
        <a:srgbClr val="800080"/>
      </a:folHlink>
    </a:clrScheme>
    <a:fontScheme name="Office Theme">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404040"/>
        </a:dk1>
        <a:lt1>
          <a:srgbClr val="FFFFFF"/>
        </a:lt1>
        <a:dk2>
          <a:srgbClr val="1665A0"/>
        </a:dk2>
        <a:lt2>
          <a:srgbClr val="E1E7F1"/>
        </a:lt2>
        <a:accent1>
          <a:srgbClr val="7F8184"/>
        </a:accent1>
        <a:accent2>
          <a:srgbClr val="EDB72B"/>
        </a:accent2>
        <a:accent3>
          <a:srgbClr val="FFFFFF"/>
        </a:accent3>
        <a:accent4>
          <a:srgbClr val="353535"/>
        </a:accent4>
        <a:accent5>
          <a:srgbClr val="C0C1C2"/>
        </a:accent5>
        <a:accent6>
          <a:srgbClr val="D7A626"/>
        </a:accent6>
        <a:hlink>
          <a:srgbClr val="9AA610"/>
        </a:hlink>
        <a:folHlink>
          <a:srgbClr val="86C1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KNNpptTemplateV2.3</Template>
  <TotalTime>11224</TotalTime>
  <Words>1043</Words>
  <Application>Microsoft Office PowerPoint</Application>
  <PresentationFormat>On-screen Show (4:3)</PresentationFormat>
  <Paragraphs>165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KNNpptTemplateV2.3</vt:lpstr>
      <vt:lpstr>West Contra Costa USD</vt:lpstr>
      <vt:lpstr>This Evening’s Informational Items</vt:lpstr>
      <vt:lpstr>Bond Financing Professionals</vt:lpstr>
      <vt:lpstr>Proposed Bond Sale Parameters</vt:lpstr>
      <vt:lpstr>Proposed Amortization</vt:lpstr>
      <vt:lpstr> Issuance Schedule</vt:lpstr>
      <vt:lpstr>Recommended Financing Schedule*</vt:lpstr>
      <vt:lpstr>Alternative/Accelerated Financing Schedule*</vt:lpstr>
      <vt:lpstr>Rationale for Pricing in 2015</vt:lpstr>
      <vt:lpstr>Rationale for  Pricing in 2015 (continued)</vt:lpstr>
    </vt:vector>
  </TitlesOfParts>
  <Company>KNN Public Finance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KNN Public Finance</dc:title>
  <dc:creator>dbeacham</dc:creator>
  <cp:lastModifiedBy>Blake Boehm</cp:lastModifiedBy>
  <cp:revision>1033</cp:revision>
  <cp:lastPrinted>2014-05-08T23:20:34Z</cp:lastPrinted>
  <dcterms:created xsi:type="dcterms:W3CDTF">2008-08-28T23:10:28Z</dcterms:created>
  <dcterms:modified xsi:type="dcterms:W3CDTF">2014-10-15T22:39:55Z</dcterms:modified>
</cp:coreProperties>
</file>